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61"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Lst>
  <p:sldSz cy="6858000" cx="12192000"/>
  <p:notesSz cx="6858000" cy="1857375"/>
  <p:embeddedFontLst>
    <p:embeddedFont>
      <p:font typeface="IBM Plex Mono SemiBold"/>
      <p:regular r:id="rId52"/>
      <p:bold r:id="rId53"/>
      <p:italic r:id="rId54"/>
      <p:boldItalic r:id="rId55"/>
    </p:embeddedFont>
    <p:embeddedFont>
      <p:font typeface="IBM Plex Mono"/>
      <p:regular r:id="rId56"/>
      <p:bold r:id="rId57"/>
      <p:italic r:id="rId58"/>
      <p:boldItalic r:id="rId5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font" Target="fonts/IBMPlexMonoSemiBold-bold.fntdata"/><Relationship Id="rId52" Type="http://schemas.openxmlformats.org/officeDocument/2006/relationships/font" Target="fonts/IBMPlexMonoSemiBold-regular.fntdata"/><Relationship Id="rId11" Type="http://schemas.openxmlformats.org/officeDocument/2006/relationships/slide" Target="slides/slide6.xml"/><Relationship Id="rId55" Type="http://schemas.openxmlformats.org/officeDocument/2006/relationships/font" Target="fonts/IBMPlexMonoSemiBold-boldItalic.fntdata"/><Relationship Id="rId10" Type="http://schemas.openxmlformats.org/officeDocument/2006/relationships/slide" Target="slides/slide5.xml"/><Relationship Id="rId54" Type="http://schemas.openxmlformats.org/officeDocument/2006/relationships/font" Target="fonts/IBMPlexMonoSemiBold-italic.fntdata"/><Relationship Id="rId13" Type="http://schemas.openxmlformats.org/officeDocument/2006/relationships/slide" Target="slides/slide8.xml"/><Relationship Id="rId57" Type="http://schemas.openxmlformats.org/officeDocument/2006/relationships/font" Target="fonts/IBMPlexMono-bold.fntdata"/><Relationship Id="rId12" Type="http://schemas.openxmlformats.org/officeDocument/2006/relationships/slide" Target="slides/slide7.xml"/><Relationship Id="rId56" Type="http://schemas.openxmlformats.org/officeDocument/2006/relationships/font" Target="fonts/IBMPlexMono-regular.fntdata"/><Relationship Id="rId15" Type="http://schemas.openxmlformats.org/officeDocument/2006/relationships/slide" Target="slides/slide10.xml"/><Relationship Id="rId59" Type="http://schemas.openxmlformats.org/officeDocument/2006/relationships/font" Target="fonts/IBMPlexMono-boldItalic.fntdata"/><Relationship Id="rId14" Type="http://schemas.openxmlformats.org/officeDocument/2006/relationships/slide" Target="slides/slide9.xml"/><Relationship Id="rId58" Type="http://schemas.openxmlformats.org/officeDocument/2006/relationships/font" Target="fonts/IBMPlexMono-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4" name="Google Shape;84;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0" name="Google Shape;150;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9" name="Google Shape;159;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9" name="Google Shape;169;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6" name="Google Shape;176;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3" name="Google Shape;183;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p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0" name="Google Shape;190;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7" name="Google Shape;197;p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198" name="Google Shape;198;p1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p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5" name="Google Shape;205;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p1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9" name="Google Shape;209;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p1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7" name="Google Shape;217;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0" name="Google Shape;90;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1" name="Google Shape;91;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p2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7" name="Google Shape;227;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p2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2" name="Google Shape;242;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p2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0" name="Google Shape;250;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p2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8" name="Google Shape;258;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p2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3" name="Google Shape;273;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p2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8" name="Google Shape;288;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p2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6" name="Google Shape;296;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p2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4" name="Google Shape;304;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p2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4" name="Google Shape;314;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p2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9" name="Google Shape;329;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8" name="Google Shape;98;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p3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4" name="Google Shape;344;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p3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9" name="Google Shape;359;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p3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9" name="Google Shape;369;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p3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7" name="Google Shape;377;p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p3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2" name="Google Shape;392;p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p3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6" name="Google Shape;396;p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p3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3" name="Google Shape;403;p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p3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0" name="Google Shape;410;p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p3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7" name="Google Shape;417;p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p3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1" name="Google Shape;421;p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5" name="Google Shape;105;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p4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8" name="Google Shape;428;p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p4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5" name="Google Shape;435;p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p4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3" name="Google Shape;443;p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p4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7" name="Google Shape;447;p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p4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9" name="Google Shape;459;p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p4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7" name="Google Shape;467;p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p4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4" name="Google Shape;474;p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2" name="Google Shape;112;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7" name="Google Shape;117;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118" name="Google Shape;118;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5" name="Google Shape;125;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2" name="Google Shape;132;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0" name="Google Shape;140;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lank" showMasterSp="0">
  <p:cSld name="1_Blank">
    <p:spTree>
      <p:nvGrpSpPr>
        <p:cNvPr id="11" name="Shape 11"/>
        <p:cNvGrpSpPr/>
        <p:nvPr/>
      </p:nvGrpSpPr>
      <p:grpSpPr>
        <a:xfrm>
          <a:off x="0" y="0"/>
          <a:ext cx="0" cy="0"/>
          <a:chOff x="0" y="0"/>
          <a:chExt cx="0" cy="0"/>
        </a:xfrm>
      </p:grpSpPr>
      <p:sp>
        <p:nvSpPr>
          <p:cNvPr id="12" name="Google Shape;12;p2"/>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marR="0" rtl="0" algn="ctr">
              <a:lnSpc>
                <a:spcPct val="90000"/>
              </a:lnSpc>
              <a:spcBef>
                <a:spcPts val="0"/>
              </a:spcBef>
              <a:spcAft>
                <a:spcPts val="0"/>
              </a:spcAft>
              <a:buClr>
                <a:srgbClr val="005493"/>
              </a:buClr>
              <a:buSzPts val="4800"/>
              <a:buFont typeface="IBM Plex Mono SemiBold"/>
              <a:buNone/>
              <a:defRPr b="0" i="0" sz="4800" u="none" cap="none" strike="noStrike">
                <a:solidFill>
                  <a:srgbClr val="005493"/>
                </a:solidFill>
                <a:latin typeface="IBM Plex Mono SemiBold"/>
                <a:ea typeface="IBM Plex Mono SemiBold"/>
                <a:cs typeface="IBM Plex Mono SemiBold"/>
                <a:sym typeface="IBM Plex Mono SemiBold"/>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3" name="Google Shape;13;p2"/>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transition spd="slow">
    <p:push/>
  </p:transition>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6" name="Shape 56"/>
        <p:cNvGrpSpPr/>
        <p:nvPr/>
      </p:nvGrpSpPr>
      <p:grpSpPr>
        <a:xfrm>
          <a:off x="0" y="0"/>
          <a:ext cx="0" cy="0"/>
          <a:chOff x="0" y="0"/>
          <a:chExt cx="0" cy="0"/>
        </a:xfrm>
      </p:grpSpPr>
      <p:sp>
        <p:nvSpPr>
          <p:cNvPr id="57" name="Google Shape;57;p11"/>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Clr>
                <a:schemeClr val="dk1"/>
              </a:buClr>
              <a:buSzPts val="3200"/>
              <a:buFont typeface="Calibri"/>
              <a:buNone/>
              <a:defRPr b="0" i="0" sz="32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58" name="Google Shape;58;p11"/>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Autofit/>
          </a:bodyPr>
          <a:lstStyle>
            <a:lvl1pPr indent="-431800" lvl="0" marL="457200" marR="0" rtl="0" algn="l">
              <a:lnSpc>
                <a:spcPct val="90000"/>
              </a:lnSpc>
              <a:spcBef>
                <a:spcPts val="1000"/>
              </a:spcBef>
              <a:spcAft>
                <a:spcPts val="0"/>
              </a:spcAft>
              <a:buClr>
                <a:schemeClr val="dk1"/>
              </a:buClr>
              <a:buSzPts val="3200"/>
              <a:buFont typeface="Arial"/>
              <a:buChar char="•"/>
              <a:defRPr sz="3200">
                <a:solidFill>
                  <a:schemeClr val="dk1"/>
                </a:solidFill>
                <a:latin typeface="Calibri"/>
                <a:ea typeface="Calibri"/>
                <a:cs typeface="Calibri"/>
                <a:sym typeface="Calibri"/>
              </a:defRPr>
            </a:lvl1pPr>
            <a:lvl2pPr indent="-406400" lvl="1" marL="914400" marR="0" rtl="0" algn="l">
              <a:lnSpc>
                <a:spcPct val="90000"/>
              </a:lnSpc>
              <a:spcBef>
                <a:spcPts val="5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59" name="Google Shape;59;p11"/>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1600"/>
              <a:buFont typeface="Arial"/>
              <a:buNone/>
              <a:defRPr sz="1600">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9pPr>
          </a:lstStyle>
          <a:p/>
        </p:txBody>
      </p:sp>
      <p:sp>
        <p:nvSpPr>
          <p:cNvPr id="60" name="Google Shape;60;p11"/>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1" name="Google Shape;61;p11"/>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2" name="Google Shape;62;p11"/>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3" name="Shape 63"/>
        <p:cNvGrpSpPr/>
        <p:nvPr/>
      </p:nvGrpSpPr>
      <p:grpSpPr>
        <a:xfrm>
          <a:off x="0" y="0"/>
          <a:ext cx="0" cy="0"/>
          <a:chOff x="0" y="0"/>
          <a:chExt cx="0" cy="0"/>
        </a:xfrm>
      </p:grpSpPr>
      <p:sp>
        <p:nvSpPr>
          <p:cNvPr id="64" name="Google Shape;64;p12"/>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Clr>
                <a:schemeClr val="dk1"/>
              </a:buClr>
              <a:buSzPts val="3200"/>
              <a:buFont typeface="Calibri"/>
              <a:buNone/>
              <a:defRPr b="0" i="0" sz="32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65" name="Google Shape;65;p12"/>
          <p:cNvSpPr/>
          <p:nvPr>
            <p:ph idx="2" type="pic"/>
          </p:nvPr>
        </p:nvSpPr>
        <p:spPr>
          <a:xfrm>
            <a:off x="5183188" y="987425"/>
            <a:ext cx="6172200" cy="4873625"/>
          </a:xfrm>
          <a:prstGeom prst="rect">
            <a:avLst/>
          </a:prstGeom>
          <a:noFill/>
          <a:ln>
            <a:noFill/>
          </a:ln>
        </p:spPr>
      </p:sp>
      <p:sp>
        <p:nvSpPr>
          <p:cNvPr id="66" name="Google Shape;66;p12"/>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1600"/>
              <a:buFont typeface="Arial"/>
              <a:buNone/>
              <a:defRPr sz="1600">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9pPr>
          </a:lstStyle>
          <a:p/>
        </p:txBody>
      </p:sp>
      <p:sp>
        <p:nvSpPr>
          <p:cNvPr id="67" name="Google Shape;67;p12"/>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8" name="Google Shape;68;p12"/>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9" name="Google Shape;69;p12"/>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0" name="Shape 70"/>
        <p:cNvGrpSpPr/>
        <p:nvPr/>
      </p:nvGrpSpPr>
      <p:grpSpPr>
        <a:xfrm>
          <a:off x="0" y="0"/>
          <a:ext cx="0" cy="0"/>
          <a:chOff x="0" y="0"/>
          <a:chExt cx="0" cy="0"/>
        </a:xfrm>
      </p:grpSpPr>
      <p:sp>
        <p:nvSpPr>
          <p:cNvPr id="71" name="Google Shape;71;p13"/>
          <p:cNvSpPr txBox="1"/>
          <p:nvPr>
            <p:ph type="title"/>
          </p:nvPr>
        </p:nvSpPr>
        <p:spPr>
          <a:xfrm>
            <a:off x="838200" y="365125"/>
            <a:ext cx="10515600" cy="1325563"/>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2" name="Google Shape;72;p13"/>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3" name="Google Shape;73;p13"/>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4" name="Google Shape;74;p13"/>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5" name="Google Shape;75;p13"/>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6" name="Shape 76"/>
        <p:cNvGrpSpPr/>
        <p:nvPr/>
      </p:nvGrpSpPr>
      <p:grpSpPr>
        <a:xfrm>
          <a:off x="0" y="0"/>
          <a:ext cx="0" cy="0"/>
          <a:chOff x="0" y="0"/>
          <a:chExt cx="0" cy="0"/>
        </a:xfrm>
      </p:grpSpPr>
      <p:sp>
        <p:nvSpPr>
          <p:cNvPr id="77" name="Google Shape;77;p14"/>
          <p:cNvSpPr txBox="1"/>
          <p:nvPr>
            <p:ph type="title"/>
          </p:nvPr>
        </p:nvSpPr>
        <p:spPr>
          <a:xfrm rot="5400000">
            <a:off x="7133431" y="1956594"/>
            <a:ext cx="5811838" cy="26289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8" name="Google Shape;78;p14"/>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9" name="Google Shape;79;p14"/>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 name="Google Shape;80;p14"/>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1" name="Google Shape;81;p14"/>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14" name="Shape 14"/>
        <p:cNvGrpSpPr/>
        <p:nvPr/>
      </p:nvGrpSpPr>
      <p:grpSpPr>
        <a:xfrm>
          <a:off x="0" y="0"/>
          <a:ext cx="0" cy="0"/>
          <a:chOff x="0" y="0"/>
          <a:chExt cx="0" cy="0"/>
        </a:xfrm>
      </p:grpSpPr>
      <p:sp>
        <p:nvSpPr>
          <p:cNvPr id="15" name="Google Shape;15;p3"/>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6" name="Shape 16"/>
        <p:cNvGrpSpPr/>
        <p:nvPr/>
      </p:nvGrpSpPr>
      <p:grpSpPr>
        <a:xfrm>
          <a:off x="0" y="0"/>
          <a:ext cx="0" cy="0"/>
          <a:chOff x="0" y="0"/>
          <a:chExt cx="0" cy="0"/>
        </a:xfrm>
      </p:grpSpPr>
      <p:sp>
        <p:nvSpPr>
          <p:cNvPr id="17" name="Google Shape;17;p4"/>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Clr>
                <a:schemeClr val="dk1"/>
              </a:buClr>
              <a:buSzPts val="6000"/>
              <a:buFont typeface="Calibri"/>
              <a:buNone/>
              <a:defRPr b="0" i="0" sz="60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8" name="Google Shape;18;p4"/>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rgbClr val="888888"/>
              </a:buClr>
              <a:buSzPts val="2400"/>
              <a:buFont typeface="Arial"/>
              <a:buNone/>
              <a:defRPr b="0" i="0" sz="2400" u="none" cap="none" strike="noStrike">
                <a:solidFill>
                  <a:srgbClr val="888888"/>
                </a:solidFill>
                <a:latin typeface="Calibri"/>
                <a:ea typeface="Calibri"/>
                <a:cs typeface="Calibri"/>
                <a:sym typeface="Calibri"/>
              </a:defRPr>
            </a:lvl1pPr>
            <a:lvl2pPr indent="-228600" lvl="1" marL="914400" marR="0" rtl="0" algn="l">
              <a:lnSpc>
                <a:spcPct val="90000"/>
              </a:lnSpc>
              <a:spcBef>
                <a:spcPts val="5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2pPr>
            <a:lvl3pPr indent="-228600" lvl="2" marL="1371600" marR="0" rtl="0" algn="l">
              <a:lnSpc>
                <a:spcPct val="90000"/>
              </a:lnSpc>
              <a:spcBef>
                <a:spcPts val="500"/>
              </a:spcBef>
              <a:spcAft>
                <a:spcPts val="0"/>
              </a:spcAft>
              <a:buClr>
                <a:srgbClr val="888888"/>
              </a:buClr>
              <a:buSzPts val="1800"/>
              <a:buFont typeface="Arial"/>
              <a:buNone/>
              <a:defRPr b="0" i="0" sz="1800" u="none" cap="none" strike="noStrike">
                <a:solidFill>
                  <a:srgbClr val="888888"/>
                </a:solidFill>
                <a:latin typeface="Calibri"/>
                <a:ea typeface="Calibri"/>
                <a:cs typeface="Calibri"/>
                <a:sym typeface="Calibri"/>
              </a:defRPr>
            </a:lvl3pPr>
            <a:lvl4pPr indent="-228600" lvl="3" marL="18288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4pPr>
            <a:lvl5pPr indent="-228600" lvl="4" marL="22860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5pPr>
            <a:lvl6pPr indent="-228600" lvl="5" marL="27432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6pPr>
            <a:lvl7pPr indent="-228600" lvl="6" marL="32004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7pPr>
            <a:lvl8pPr indent="-228600" lvl="7" marL="36576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8pPr>
            <a:lvl9pPr indent="-228600" lvl="8" marL="41148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9pPr>
          </a:lstStyle>
          <a:p/>
        </p:txBody>
      </p:sp>
      <p:sp>
        <p:nvSpPr>
          <p:cNvPr id="19" name="Google Shape;19;p4"/>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0" name="Google Shape;20;p4"/>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 name="Google Shape;21;p4"/>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Vertical Title and Text">
  <p:cSld name="1_Vertical Title and Text">
    <p:spTree>
      <p:nvGrpSpPr>
        <p:cNvPr id="22" name="Shape 22"/>
        <p:cNvGrpSpPr/>
        <p:nvPr/>
      </p:nvGrpSpPr>
      <p:grpSpPr>
        <a:xfrm>
          <a:off x="0" y="0"/>
          <a:ext cx="0" cy="0"/>
          <a:chOff x="0" y="0"/>
          <a:chExt cx="0" cy="0"/>
        </a:xfrm>
      </p:grpSpPr>
      <p:sp>
        <p:nvSpPr>
          <p:cNvPr id="23" name="Google Shape;23;p5"/>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4" name="Google Shape;24;p5"/>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transition spd="slow">
    <p:push/>
  </p:transition>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5" name="Shape 25"/>
        <p:cNvGrpSpPr/>
        <p:nvPr/>
      </p:nvGrpSpPr>
      <p:grpSpPr>
        <a:xfrm>
          <a:off x="0" y="0"/>
          <a:ext cx="0" cy="0"/>
          <a:chOff x="0" y="0"/>
          <a:chExt cx="0" cy="0"/>
        </a:xfrm>
      </p:grpSpPr>
      <p:sp>
        <p:nvSpPr>
          <p:cNvPr id="26" name="Google Shape;26;p6"/>
          <p:cNvSpPr txBox="1"/>
          <p:nvPr>
            <p:ph type="title"/>
          </p:nvPr>
        </p:nvSpPr>
        <p:spPr>
          <a:xfrm>
            <a:off x="838200" y="365125"/>
            <a:ext cx="10515600" cy="1325563"/>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7" name="Google Shape;27;p6"/>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8" name="Google Shape;28;p6"/>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9" name="Google Shape;29;p6"/>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0" name="Google Shape;30;p6"/>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1" name="Shape 31"/>
        <p:cNvGrpSpPr/>
        <p:nvPr/>
      </p:nvGrpSpPr>
      <p:grpSpPr>
        <a:xfrm>
          <a:off x="0" y="0"/>
          <a:ext cx="0" cy="0"/>
          <a:chOff x="0" y="0"/>
          <a:chExt cx="0" cy="0"/>
        </a:xfrm>
      </p:grpSpPr>
      <p:sp>
        <p:nvSpPr>
          <p:cNvPr id="32" name="Google Shape;32;p7"/>
          <p:cNvSpPr txBox="1"/>
          <p:nvPr>
            <p:ph type="title"/>
          </p:nvPr>
        </p:nvSpPr>
        <p:spPr>
          <a:xfrm>
            <a:off x="838200" y="365125"/>
            <a:ext cx="10515600" cy="1325563"/>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33" name="Google Shape;33;p7"/>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4" name="Google Shape;34;p7"/>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5" name="Google Shape;35;p7"/>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6" name="Google Shape;36;p7"/>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7" name="Google Shape;37;p7"/>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8" name="Shape 38"/>
        <p:cNvGrpSpPr/>
        <p:nvPr/>
      </p:nvGrpSpPr>
      <p:grpSpPr>
        <a:xfrm>
          <a:off x="0" y="0"/>
          <a:ext cx="0" cy="0"/>
          <a:chOff x="0" y="0"/>
          <a:chExt cx="0" cy="0"/>
        </a:xfrm>
      </p:grpSpPr>
      <p:sp>
        <p:nvSpPr>
          <p:cNvPr id="39" name="Google Shape;39;p8"/>
          <p:cNvSpPr txBox="1"/>
          <p:nvPr>
            <p:ph type="title"/>
          </p:nvPr>
        </p:nvSpPr>
        <p:spPr>
          <a:xfrm>
            <a:off x="839788" y="365125"/>
            <a:ext cx="10515600" cy="1325563"/>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40" name="Google Shape;40;p8"/>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2400"/>
              <a:buFont typeface="Arial"/>
              <a:buNone/>
              <a:defRPr b="1" sz="2400">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2000"/>
              <a:buFont typeface="Arial"/>
              <a:buNone/>
              <a:defRPr b="1" i="0" sz="20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1800"/>
              <a:buFont typeface="Arial"/>
              <a:buNone/>
              <a:defRPr b="1" i="0" sz="18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sp>
        <p:nvSpPr>
          <p:cNvPr id="41" name="Google Shape;41;p8"/>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2" name="Google Shape;42;p8"/>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2400"/>
              <a:buFont typeface="Arial"/>
              <a:buNone/>
              <a:defRPr b="1" sz="2400">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2000"/>
              <a:buFont typeface="Arial"/>
              <a:buNone/>
              <a:defRPr b="1" i="0" sz="20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1800"/>
              <a:buFont typeface="Arial"/>
              <a:buNone/>
              <a:defRPr b="1" i="0" sz="18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sp>
        <p:nvSpPr>
          <p:cNvPr id="43" name="Google Shape;43;p8"/>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4" name="Google Shape;44;p8"/>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5" name="Google Shape;45;p8"/>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6" name="Google Shape;46;p8"/>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7" name="Shape 47"/>
        <p:cNvGrpSpPr/>
        <p:nvPr/>
      </p:nvGrpSpPr>
      <p:grpSpPr>
        <a:xfrm>
          <a:off x="0" y="0"/>
          <a:ext cx="0" cy="0"/>
          <a:chOff x="0" y="0"/>
          <a:chExt cx="0" cy="0"/>
        </a:xfrm>
      </p:grpSpPr>
      <p:sp>
        <p:nvSpPr>
          <p:cNvPr id="48" name="Google Shape;48;p9"/>
          <p:cNvSpPr txBox="1"/>
          <p:nvPr>
            <p:ph type="title"/>
          </p:nvPr>
        </p:nvSpPr>
        <p:spPr>
          <a:xfrm>
            <a:off x="838200" y="365125"/>
            <a:ext cx="10515600" cy="1325563"/>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49" name="Google Shape;49;p9"/>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0" name="Google Shape;50;p9"/>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1" name="Google Shape;51;p9"/>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 name="Shape 52"/>
        <p:cNvGrpSpPr/>
        <p:nvPr/>
      </p:nvGrpSpPr>
      <p:grpSpPr>
        <a:xfrm>
          <a:off x="0" y="0"/>
          <a:ext cx="0" cy="0"/>
          <a:chOff x="0" y="0"/>
          <a:chExt cx="0" cy="0"/>
        </a:xfrm>
      </p:grpSpPr>
      <p:sp>
        <p:nvSpPr>
          <p:cNvPr id="53" name="Google Shape;53;p10"/>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4" name="Google Shape;54;p10"/>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5" name="Google Shape;55;p10"/>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600" u="none" cap="none" strike="noStrike">
                <a:solidFill>
                  <a:srgbClr val="1C7DDB"/>
                </a:solidFill>
                <a:latin typeface="Arial"/>
                <a:ea typeface="Arial"/>
                <a:cs typeface="Arial"/>
                <a:sym typeface="Arial"/>
              </a:defRPr>
            </a:lvl1pPr>
            <a:lvl2pPr indent="0" lvl="1" marL="0" marR="0" rtl="0" algn="r">
              <a:spcBef>
                <a:spcPts val="0"/>
              </a:spcBef>
              <a:buNone/>
              <a:defRPr b="0" i="0" sz="1600" u="none" cap="none" strike="noStrike">
                <a:solidFill>
                  <a:srgbClr val="1C7DDB"/>
                </a:solidFill>
                <a:latin typeface="Arial"/>
                <a:ea typeface="Arial"/>
                <a:cs typeface="Arial"/>
                <a:sym typeface="Arial"/>
              </a:defRPr>
            </a:lvl2pPr>
            <a:lvl3pPr indent="0" lvl="2" marL="0" marR="0" rtl="0" algn="r">
              <a:spcBef>
                <a:spcPts val="0"/>
              </a:spcBef>
              <a:buNone/>
              <a:defRPr b="0" i="0" sz="1600" u="none" cap="none" strike="noStrike">
                <a:solidFill>
                  <a:srgbClr val="1C7DDB"/>
                </a:solidFill>
                <a:latin typeface="Arial"/>
                <a:ea typeface="Arial"/>
                <a:cs typeface="Arial"/>
                <a:sym typeface="Arial"/>
              </a:defRPr>
            </a:lvl3pPr>
            <a:lvl4pPr indent="0" lvl="3" marL="0" marR="0" rtl="0" algn="r">
              <a:spcBef>
                <a:spcPts val="0"/>
              </a:spcBef>
              <a:buNone/>
              <a:defRPr b="0" i="0" sz="1600" u="none" cap="none" strike="noStrike">
                <a:solidFill>
                  <a:srgbClr val="1C7DDB"/>
                </a:solidFill>
                <a:latin typeface="Arial"/>
                <a:ea typeface="Arial"/>
                <a:cs typeface="Arial"/>
                <a:sym typeface="Arial"/>
              </a:defRPr>
            </a:lvl4pPr>
            <a:lvl5pPr indent="0" lvl="4" marL="0" marR="0" rtl="0" algn="r">
              <a:spcBef>
                <a:spcPts val="0"/>
              </a:spcBef>
              <a:buNone/>
              <a:defRPr b="0" i="0" sz="1600" u="none" cap="none" strike="noStrike">
                <a:solidFill>
                  <a:srgbClr val="1C7DDB"/>
                </a:solidFill>
                <a:latin typeface="Arial"/>
                <a:ea typeface="Arial"/>
                <a:cs typeface="Arial"/>
                <a:sym typeface="Arial"/>
              </a:defRPr>
            </a:lvl5pPr>
            <a:lvl6pPr indent="0" lvl="5" marL="0" marR="0" rtl="0" algn="r">
              <a:spcBef>
                <a:spcPts val="0"/>
              </a:spcBef>
              <a:buNone/>
              <a:defRPr b="0" i="0" sz="1600" u="none" cap="none" strike="noStrike">
                <a:solidFill>
                  <a:srgbClr val="1C7DDB"/>
                </a:solidFill>
                <a:latin typeface="Arial"/>
                <a:ea typeface="Arial"/>
                <a:cs typeface="Arial"/>
                <a:sym typeface="Arial"/>
              </a:defRPr>
            </a:lvl6pPr>
            <a:lvl7pPr indent="0" lvl="6" marL="0" marR="0" rtl="0" algn="r">
              <a:spcBef>
                <a:spcPts val="0"/>
              </a:spcBef>
              <a:buNone/>
              <a:defRPr b="0" i="0" sz="1600" u="none" cap="none" strike="noStrike">
                <a:solidFill>
                  <a:srgbClr val="1C7DDB"/>
                </a:solidFill>
                <a:latin typeface="Arial"/>
                <a:ea typeface="Arial"/>
                <a:cs typeface="Arial"/>
                <a:sym typeface="Arial"/>
              </a:defRPr>
            </a:lvl7pPr>
            <a:lvl8pPr indent="0" lvl="7" marL="0" marR="0" rtl="0" algn="r">
              <a:spcBef>
                <a:spcPts val="0"/>
              </a:spcBef>
              <a:buNone/>
              <a:defRPr b="0" i="0" sz="1600" u="none" cap="none" strike="noStrike">
                <a:solidFill>
                  <a:srgbClr val="1C7DDB"/>
                </a:solidFill>
                <a:latin typeface="Arial"/>
                <a:ea typeface="Arial"/>
                <a:cs typeface="Arial"/>
                <a:sym typeface="Arial"/>
              </a:defRPr>
            </a:lvl8pPr>
            <a:lvl9pPr indent="0" lvl="8" marL="0" marR="0" rtl="0" algn="r">
              <a:spcBef>
                <a:spcPts val="0"/>
              </a:spcBef>
              <a:buNone/>
              <a:defRPr b="0" i="0" sz="1600" u="none" cap="none" strike="noStrike">
                <a:solidFill>
                  <a:srgbClr val="1C7DDB"/>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6.jp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35.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35.png"/><Relationship Id="rId4" Type="http://schemas.openxmlformats.org/officeDocument/2006/relationships/image" Target="../media/image4.png"/><Relationship Id="rId5"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3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3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3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3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3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3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35.png"/><Relationship Id="rId4" Type="http://schemas.openxmlformats.org/officeDocument/2006/relationships/image" Target="../media/image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7.png"/><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3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35.png"/><Relationship Id="rId4" Type="http://schemas.openxmlformats.org/officeDocument/2006/relationships/image" Target="../media/image1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35.png"/><Relationship Id="rId4" Type="http://schemas.openxmlformats.org/officeDocument/2006/relationships/image" Target="../media/image1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35.png"/><Relationship Id="rId4" Type="http://schemas.openxmlformats.org/officeDocument/2006/relationships/image" Target="../media/image1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35.png"/><Relationship Id="rId4" Type="http://schemas.openxmlformats.org/officeDocument/2006/relationships/image" Target="../media/image2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1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2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3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3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2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2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35.png"/><Relationship Id="rId4" Type="http://schemas.openxmlformats.org/officeDocument/2006/relationships/image" Target="../media/image2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2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4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35.png"/><Relationship Id="rId4" Type="http://schemas.openxmlformats.org/officeDocument/2006/relationships/image" Target="../media/image3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35.png"/><Relationship Id="rId4" Type="http://schemas.openxmlformats.org/officeDocument/2006/relationships/image" Target="../media/image2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3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36.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35.png"/><Relationship Id="rId4" Type="http://schemas.openxmlformats.org/officeDocument/2006/relationships/image" Target="../media/image2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3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3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2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37.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2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35.png"/><Relationship Id="rId4" Type="http://schemas.openxmlformats.org/officeDocument/2006/relationships/image" Target="../media/image3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35.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6.xml"/><Relationship Id="rId3" Type="http://schemas.openxmlformats.org/officeDocument/2006/relationships/image" Target="../media/image38.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2.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3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3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35.png"/><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35.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5" name="Shape 85"/>
        <p:cNvGrpSpPr/>
        <p:nvPr/>
      </p:nvGrpSpPr>
      <p:grpSpPr>
        <a:xfrm>
          <a:off x="0" y="0"/>
          <a:ext cx="0" cy="0"/>
          <a:chOff x="0" y="0"/>
          <a:chExt cx="0" cy="0"/>
        </a:xfrm>
      </p:grpSpPr>
      <p:sp>
        <p:nvSpPr>
          <p:cNvPr id="86" name="Google Shape;86;p15"/>
          <p:cNvSpPr txBox="1"/>
          <p:nvPr/>
        </p:nvSpPr>
        <p:spPr>
          <a:xfrm>
            <a:off x="889830" y="4891900"/>
            <a:ext cx="4782900" cy="646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2"/>
                </a:solidFill>
              </a:rPr>
              <a:t>VUTUKURI MADHU SUDHANA VAMSI</a:t>
            </a:r>
            <a:endParaRPr/>
          </a:p>
          <a:p>
            <a:pPr indent="0" lvl="0" marL="0" marR="0" rtl="0" algn="l">
              <a:spcBef>
                <a:spcPts val="0"/>
              </a:spcBef>
              <a:spcAft>
                <a:spcPts val="0"/>
              </a:spcAft>
              <a:buNone/>
            </a:pPr>
            <a:r>
              <a:rPr lang="en-US" sz="1800">
                <a:solidFill>
                  <a:schemeClr val="lt2"/>
                </a:solidFill>
                <a:latin typeface="Arial"/>
                <a:ea typeface="Arial"/>
                <a:cs typeface="Arial"/>
                <a:sym typeface="Arial"/>
              </a:rPr>
              <a:t>26</a:t>
            </a:r>
            <a:r>
              <a:rPr baseline="30000" lang="en-US" sz="1800">
                <a:solidFill>
                  <a:schemeClr val="lt2"/>
                </a:solidFill>
              </a:rPr>
              <a:t>th</a:t>
            </a:r>
            <a:r>
              <a:rPr lang="en-US" sz="1800">
                <a:solidFill>
                  <a:schemeClr val="lt2"/>
                </a:solidFill>
                <a:latin typeface="Arial"/>
                <a:ea typeface="Arial"/>
                <a:cs typeface="Arial"/>
                <a:sym typeface="Arial"/>
              </a:rPr>
              <a:t> </a:t>
            </a:r>
            <a:r>
              <a:rPr lang="en-US" sz="1800">
                <a:solidFill>
                  <a:schemeClr val="lt2"/>
                </a:solidFill>
              </a:rPr>
              <a:t>April </a:t>
            </a:r>
            <a:r>
              <a:rPr lang="en-US" sz="1800">
                <a:solidFill>
                  <a:schemeClr val="lt2"/>
                </a:solidFill>
                <a:latin typeface="Arial"/>
                <a:ea typeface="Arial"/>
                <a:cs typeface="Arial"/>
                <a:sym typeface="Arial"/>
              </a:rPr>
              <a:t> 202</a:t>
            </a:r>
            <a:r>
              <a:rPr lang="en-US" sz="1800">
                <a:solidFill>
                  <a:schemeClr val="lt2"/>
                </a:solidFill>
              </a:rPr>
              <a:t>3</a:t>
            </a:r>
            <a:endParaRPr/>
          </a:p>
        </p:txBody>
      </p:sp>
      <p:pic>
        <p:nvPicPr>
          <p:cNvPr descr="IBM Skills Network Logo - Horizontal-noai copy.png" id="87" name="Google Shape;87;p15"/>
          <p:cNvPicPr preferRelativeResize="0"/>
          <p:nvPr/>
        </p:nvPicPr>
        <p:blipFill rotWithShape="1">
          <a:blip r:embed="rId4">
            <a:alphaModFix/>
          </a:blip>
          <a:srcRect b="0" l="0" r="0" t="0"/>
          <a:stretch/>
        </p:blipFill>
        <p:spPr>
          <a:xfrm>
            <a:off x="889820" y="676828"/>
            <a:ext cx="2104103" cy="629183"/>
          </a:xfrm>
          <a:prstGeom prst="rect">
            <a:avLst/>
          </a:prstGeom>
          <a:noFill/>
          <a:ln>
            <a:noFill/>
          </a:ln>
        </p:spPr>
      </p:pic>
    </p:spTree>
  </p:cSld>
  <p:clrMapOvr>
    <a:masterClrMapping/>
  </p:clrMapOvr>
  <p:transition spd="slow">
    <p:push/>
  </p:transition>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1" name="Shape 151"/>
        <p:cNvGrpSpPr/>
        <p:nvPr/>
      </p:nvGrpSpPr>
      <p:grpSpPr>
        <a:xfrm>
          <a:off x="0" y="0"/>
          <a:ext cx="0" cy="0"/>
          <a:chOff x="0" y="0"/>
          <a:chExt cx="0" cy="0"/>
        </a:xfrm>
      </p:grpSpPr>
      <p:sp>
        <p:nvSpPr>
          <p:cNvPr id="152" name="Google Shape;152;p24"/>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53" name="Google Shape;153;p24"/>
          <p:cNvSpPr txBox="1"/>
          <p:nvPr>
            <p:ph idx="1" type="body"/>
          </p:nvPr>
        </p:nvSpPr>
        <p:spPr>
          <a:xfrm>
            <a:off x="6027812" y="1486343"/>
            <a:ext cx="5430160" cy="4740049"/>
          </a:xfrm>
          <a:prstGeom prst="rect">
            <a:avLst/>
          </a:prstGeom>
          <a:noFill/>
          <a:ln>
            <a:noFill/>
          </a:ln>
        </p:spPr>
        <p:txBody>
          <a:bodyPr anchorCtr="0" anchor="t" bIns="45700" lIns="91425" spcFirstLastPara="1" rIns="91425" wrap="square" tIns="45700">
            <a:noAutofit/>
          </a:bodyPr>
          <a:lstStyle/>
          <a:p>
            <a:pPr indent="-317500" lvl="0" marL="457200" marR="0" rtl="0" algn="just">
              <a:lnSpc>
                <a:spcPct val="100000"/>
              </a:lnSpc>
              <a:spcBef>
                <a:spcPts val="1400"/>
              </a:spcBef>
              <a:spcAft>
                <a:spcPts val="0"/>
              </a:spcAft>
              <a:buClr>
                <a:srgbClr val="292929"/>
              </a:buClr>
              <a:buSzPts val="1400"/>
              <a:buChar char="●"/>
            </a:pPr>
            <a:r>
              <a:rPr lang="en-US" sz="2200">
                <a:solidFill>
                  <a:srgbClr val="292929"/>
                </a:solidFill>
              </a:rPr>
              <a:t>We conducted an exploratory data analysis and determined the training labels by calculating the count of launches at each site, as well as the frequency and count of each orbit.</a:t>
            </a:r>
            <a:endParaRPr sz="2200">
              <a:solidFill>
                <a:srgbClr val="292929"/>
              </a:solidFill>
            </a:endParaRPr>
          </a:p>
          <a:p>
            <a:pPr indent="-317500" lvl="0" marL="457200" marR="0" rtl="0" algn="just">
              <a:lnSpc>
                <a:spcPct val="100000"/>
              </a:lnSpc>
              <a:spcBef>
                <a:spcPts val="0"/>
              </a:spcBef>
              <a:spcAft>
                <a:spcPts val="0"/>
              </a:spcAft>
              <a:buClr>
                <a:srgbClr val="292929"/>
              </a:buClr>
              <a:buSzPts val="1400"/>
              <a:buChar char="●"/>
            </a:pPr>
            <a:r>
              <a:rPr lang="en-US" sz="2200">
                <a:solidFill>
                  <a:srgbClr val="292929"/>
                </a:solidFill>
              </a:rPr>
              <a:t> We also created a landing outcome label based on the outcome column and exported the resultant data to a csv file.</a:t>
            </a:r>
            <a:endParaRPr sz="2200">
              <a:solidFill>
                <a:srgbClr val="292929"/>
              </a:solidFill>
            </a:endParaRPr>
          </a:p>
          <a:p>
            <a:pPr indent="-317500" lvl="0" marL="457200" marR="0" rtl="0" algn="just">
              <a:lnSpc>
                <a:spcPct val="100000"/>
              </a:lnSpc>
              <a:spcBef>
                <a:spcPts val="0"/>
              </a:spcBef>
              <a:spcAft>
                <a:spcPts val="0"/>
              </a:spcAft>
              <a:buClr>
                <a:srgbClr val="292929"/>
              </a:buClr>
              <a:buSzPts val="1400"/>
              <a:buChar char="●"/>
            </a:pPr>
            <a:r>
              <a:rPr lang="en-US" sz="2200">
                <a:solidFill>
                  <a:srgbClr val="292929"/>
                </a:solidFill>
              </a:rPr>
              <a:t>Next, we created a landing outcome label based on the outcome column of the data. This label would be crucial in training our machine learning model to predict the success of a first stage landing.</a:t>
            </a:r>
            <a:endParaRPr sz="2200">
              <a:solidFill>
                <a:srgbClr val="292929"/>
              </a:solidFill>
            </a:endParaRPr>
          </a:p>
          <a:p>
            <a:pPr indent="0" lvl="0" marL="457200" marR="0" rtl="0" algn="l">
              <a:lnSpc>
                <a:spcPct val="100000"/>
              </a:lnSpc>
              <a:spcBef>
                <a:spcPts val="1400"/>
              </a:spcBef>
              <a:spcAft>
                <a:spcPts val="0"/>
              </a:spcAft>
              <a:buNone/>
            </a:pPr>
            <a:r>
              <a:t/>
            </a:r>
            <a:endParaRPr sz="2200">
              <a:solidFill>
                <a:srgbClr val="292929"/>
              </a:solidFill>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p:txBody>
      </p:sp>
      <p:sp>
        <p:nvSpPr>
          <p:cNvPr id="154" name="Google Shape;154;p24"/>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Data Wrangling</a:t>
            </a:r>
            <a:endParaRPr/>
          </a:p>
        </p:txBody>
      </p:sp>
      <p:sp>
        <p:nvSpPr>
          <p:cNvPr id="155" name="Google Shape;155;p24"/>
          <p:cNvSpPr txBox="1"/>
          <p:nvPr/>
        </p:nvSpPr>
        <p:spPr>
          <a:xfrm>
            <a:off x="838200" y="1486343"/>
            <a:ext cx="5257800" cy="4740049"/>
          </a:xfrm>
          <a:prstGeom prst="rect">
            <a:avLst/>
          </a:prstGeom>
          <a:noFill/>
          <a:ln>
            <a:noFill/>
          </a:ln>
        </p:spPr>
        <p:txBody>
          <a:bodyPr anchorCtr="0" anchor="t" bIns="45700" lIns="91425" spcFirstLastPara="1" rIns="91425" wrap="square" tIns="45700">
            <a:noAutofit/>
          </a:bodyPr>
          <a:lstStyle/>
          <a:p>
            <a:pPr indent="-50800" lvl="0" marL="228600" marR="0" rtl="0" algn="l">
              <a:lnSpc>
                <a:spcPct val="90000"/>
              </a:lnSpc>
              <a:spcBef>
                <a:spcPts val="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p:txBody>
      </p:sp>
      <p:pic>
        <p:nvPicPr>
          <p:cNvPr id="156" name="Google Shape;156;p24"/>
          <p:cNvPicPr preferRelativeResize="0"/>
          <p:nvPr/>
        </p:nvPicPr>
        <p:blipFill rotWithShape="1">
          <a:blip r:embed="rId4">
            <a:alphaModFix/>
          </a:blip>
          <a:srcRect b="0" l="0" r="0" t="0"/>
          <a:stretch/>
        </p:blipFill>
        <p:spPr>
          <a:xfrm>
            <a:off x="838201" y="1488855"/>
            <a:ext cx="5017252" cy="398652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0" name="Shape 160"/>
        <p:cNvGrpSpPr/>
        <p:nvPr/>
      </p:nvGrpSpPr>
      <p:grpSpPr>
        <a:xfrm>
          <a:off x="0" y="0"/>
          <a:ext cx="0" cy="0"/>
          <a:chOff x="0" y="0"/>
          <a:chExt cx="0" cy="0"/>
        </a:xfrm>
      </p:grpSpPr>
      <p:sp>
        <p:nvSpPr>
          <p:cNvPr id="161" name="Google Shape;161;p25"/>
          <p:cNvSpPr txBox="1"/>
          <p:nvPr>
            <p:ph idx="12" type="sldNum"/>
          </p:nvPr>
        </p:nvSpPr>
        <p:spPr>
          <a:xfrm>
            <a:off x="8714772" y="6433577"/>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62" name="Google Shape;162;p25"/>
          <p:cNvSpPr txBox="1"/>
          <p:nvPr>
            <p:ph idx="1" type="body"/>
          </p:nvPr>
        </p:nvSpPr>
        <p:spPr>
          <a:xfrm>
            <a:off x="770010" y="1495703"/>
            <a:ext cx="4987333" cy="4931508"/>
          </a:xfrm>
          <a:prstGeom prst="rect">
            <a:avLst/>
          </a:prstGeom>
          <a:noFill/>
          <a:ln>
            <a:noFill/>
          </a:ln>
        </p:spPr>
        <p:txBody>
          <a:bodyPr anchorCtr="0" anchor="t" bIns="45700" lIns="91425" spcFirstLastPara="1" rIns="91425" wrap="square" tIns="45700">
            <a:no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rPr>
              <a:t>We performed exploratory data analysis to better understand the data, using visualizations to explore the relationships between different variables. Specifically, we examined the relationship between flight number and launch site, as well as the relationship between payload and launch site. </a:t>
            </a:r>
            <a:endParaRPr sz="2200">
              <a:solidFill>
                <a:srgbClr val="292929"/>
              </a:solidFill>
            </a:endParaRPr>
          </a:p>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rPr>
              <a:t>We also looked at the success rate of different orbit types, the relationship between flight number and orbit type, and the overall launch success rates by year.</a:t>
            </a:r>
            <a:endParaRPr sz="2200">
              <a:solidFill>
                <a:srgbClr val="292929"/>
              </a:solidFill>
              <a:latin typeface="Arial"/>
              <a:ea typeface="Arial"/>
              <a:cs typeface="Arial"/>
              <a:sym typeface="Arial"/>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p:txBody>
      </p:sp>
      <p:sp>
        <p:nvSpPr>
          <p:cNvPr id="163" name="Google Shape;163;p25"/>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EDA with Data Visualization</a:t>
            </a:r>
            <a:endParaRPr/>
          </a:p>
        </p:txBody>
      </p:sp>
      <p:sp>
        <p:nvSpPr>
          <p:cNvPr id="164" name="Google Shape;164;p25"/>
          <p:cNvSpPr txBox="1"/>
          <p:nvPr/>
        </p:nvSpPr>
        <p:spPr>
          <a:xfrm>
            <a:off x="6096000" y="1495703"/>
            <a:ext cx="5189700" cy="4931400"/>
          </a:xfrm>
          <a:prstGeom prst="rect">
            <a:avLst/>
          </a:prstGeom>
          <a:noFill/>
          <a:ln>
            <a:noFill/>
          </a:ln>
        </p:spPr>
        <p:txBody>
          <a:bodyPr anchorCtr="0" anchor="t" bIns="45700" lIns="91425" spcFirstLastPara="1" rIns="91425" wrap="square" tIns="45700">
            <a:noAutofit/>
          </a:bodyPr>
          <a:lstStyle/>
          <a:p>
            <a:pPr indent="-88900" lvl="0" marL="228600" marR="0" rtl="0" algn="l">
              <a:lnSpc>
                <a:spcPct val="100000"/>
              </a:lnSpc>
              <a:spcBef>
                <a:spcPts val="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a:p>
            <a:pPr indent="-88900" lvl="0" marL="228600" marR="0" rtl="0" algn="l">
              <a:lnSpc>
                <a:spcPct val="100000"/>
              </a:lnSpc>
              <a:spcBef>
                <a:spcPts val="140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a:p>
            <a:pPr indent="-88900" lvl="0" marL="228600" marR="0" rtl="0" algn="l">
              <a:lnSpc>
                <a:spcPct val="100000"/>
              </a:lnSpc>
              <a:spcBef>
                <a:spcPts val="140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a:p>
            <a:pPr indent="-88900" lvl="0" marL="228600" marR="0" rtl="0" algn="l">
              <a:lnSpc>
                <a:spcPct val="100000"/>
              </a:lnSpc>
              <a:spcBef>
                <a:spcPts val="140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a:p>
            <a:pPr indent="-88900" lvl="0" marL="228600" marR="0" rtl="0" algn="l">
              <a:lnSpc>
                <a:spcPct val="100000"/>
              </a:lnSpc>
              <a:spcBef>
                <a:spcPts val="140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a:p>
            <a:pPr indent="-88900" lvl="0" marL="228600" marR="0" rtl="0" algn="l">
              <a:lnSpc>
                <a:spcPct val="100000"/>
              </a:lnSpc>
              <a:spcBef>
                <a:spcPts val="140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a:p>
            <a:pPr indent="0" lvl="0" marL="457200" marR="0" rtl="0" algn="l">
              <a:lnSpc>
                <a:spcPct val="100000"/>
              </a:lnSpc>
              <a:spcBef>
                <a:spcPts val="1400"/>
              </a:spcBef>
              <a:spcAft>
                <a:spcPts val="0"/>
              </a:spcAft>
              <a:buNone/>
            </a:pPr>
            <a:r>
              <a:t/>
            </a:r>
            <a:endParaRPr sz="2800">
              <a:solidFill>
                <a:schemeClr val="dk1"/>
              </a:solidFill>
              <a:latin typeface="Calibri"/>
              <a:ea typeface="Calibri"/>
              <a:cs typeface="Calibri"/>
              <a:sym typeface="Calibri"/>
            </a:endParaRPr>
          </a:p>
        </p:txBody>
      </p:sp>
      <p:pic>
        <p:nvPicPr>
          <p:cNvPr id="165" name="Google Shape;165;p25"/>
          <p:cNvPicPr preferRelativeResize="0"/>
          <p:nvPr/>
        </p:nvPicPr>
        <p:blipFill rotWithShape="1">
          <a:blip r:embed="rId4">
            <a:alphaModFix/>
          </a:blip>
          <a:srcRect b="0" l="0" r="0" t="0"/>
          <a:stretch/>
        </p:blipFill>
        <p:spPr>
          <a:xfrm>
            <a:off x="6116451" y="4137425"/>
            <a:ext cx="4784029" cy="2637850"/>
          </a:xfrm>
          <a:prstGeom prst="rect">
            <a:avLst/>
          </a:prstGeom>
          <a:noFill/>
          <a:ln>
            <a:noFill/>
          </a:ln>
        </p:spPr>
      </p:pic>
      <p:pic>
        <p:nvPicPr>
          <p:cNvPr id="166" name="Google Shape;166;p25"/>
          <p:cNvPicPr preferRelativeResize="0"/>
          <p:nvPr/>
        </p:nvPicPr>
        <p:blipFill rotWithShape="1">
          <a:blip r:embed="rId5">
            <a:alphaModFix/>
          </a:blip>
          <a:srcRect b="0" l="0" r="0" t="0"/>
          <a:stretch/>
        </p:blipFill>
        <p:spPr>
          <a:xfrm>
            <a:off x="6095990" y="1323800"/>
            <a:ext cx="4824936" cy="27573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0" name="Shape 170"/>
        <p:cNvGrpSpPr/>
        <p:nvPr/>
      </p:nvGrpSpPr>
      <p:grpSpPr>
        <a:xfrm>
          <a:off x="0" y="0"/>
          <a:ext cx="0" cy="0"/>
          <a:chOff x="0" y="0"/>
          <a:chExt cx="0" cy="0"/>
        </a:xfrm>
      </p:grpSpPr>
      <p:sp>
        <p:nvSpPr>
          <p:cNvPr id="171" name="Google Shape;171;p26"/>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72" name="Google Shape;172;p26"/>
          <p:cNvSpPr txBox="1"/>
          <p:nvPr>
            <p:ph idx="1" type="body"/>
          </p:nvPr>
        </p:nvSpPr>
        <p:spPr>
          <a:xfrm>
            <a:off x="575500" y="1372750"/>
            <a:ext cx="10419000" cy="5054400"/>
          </a:xfrm>
          <a:prstGeom prst="rect">
            <a:avLst/>
          </a:prstGeom>
          <a:noFill/>
          <a:ln>
            <a:noFill/>
          </a:ln>
        </p:spPr>
        <p:txBody>
          <a:bodyPr anchorCtr="0" anchor="t" bIns="45700" lIns="91425" spcFirstLastPara="1" rIns="91425" wrap="square" tIns="45700">
            <a:noAutofit/>
          </a:bodyPr>
          <a:lstStyle/>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rPr>
              <a:t>In order to gain insights from the SpaceX dataset, we loaded it directly into a PostgreSQL database from within the Jupyter notebook. </a:t>
            </a:r>
            <a:endParaRPr sz="2200">
              <a:solidFill>
                <a:srgbClr val="292929"/>
              </a:solidFill>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rPr>
              <a:t>Using SQL, we performed exploratory data analysis by writing queries to answer various questions about the data. For example:</a:t>
            </a:r>
            <a:endParaRPr/>
          </a:p>
          <a:p>
            <a:pPr indent="-228600" lvl="1" marL="685800" marR="0" rtl="0" algn="l">
              <a:lnSpc>
                <a:spcPct val="100000"/>
              </a:lnSpc>
              <a:spcBef>
                <a:spcPts val="1400"/>
              </a:spcBef>
              <a:spcAft>
                <a:spcPts val="0"/>
              </a:spcAft>
              <a:buClr>
                <a:srgbClr val="757070"/>
              </a:buClr>
              <a:buSzPts val="1700"/>
              <a:buFont typeface="Arial"/>
              <a:buChar char="-"/>
            </a:pPr>
            <a:r>
              <a:rPr lang="en-US" sz="1700">
                <a:solidFill>
                  <a:srgbClr val="757070"/>
                </a:solidFill>
              </a:rPr>
              <a:t>We utilized SQL in our exploratory data analysis to extract valuable insights from the SpaceX dataset. For example, we queried the database to obtain the names of all unique launch sites in the space mission.</a:t>
            </a:r>
            <a:endParaRPr sz="1700">
              <a:solidFill>
                <a:srgbClr val="757070"/>
              </a:solidFill>
            </a:endParaRPr>
          </a:p>
          <a:p>
            <a:pPr indent="-228600" lvl="1" marL="685800" marR="0" rtl="0" algn="l">
              <a:lnSpc>
                <a:spcPct val="100000"/>
              </a:lnSpc>
              <a:spcBef>
                <a:spcPts val="1400"/>
              </a:spcBef>
              <a:spcAft>
                <a:spcPts val="0"/>
              </a:spcAft>
              <a:buClr>
                <a:srgbClr val="757070"/>
              </a:buClr>
              <a:buSzPts val="1700"/>
              <a:buFont typeface="Arial"/>
              <a:buChar char="-"/>
            </a:pPr>
            <a:r>
              <a:rPr lang="en-US" sz="1700">
                <a:solidFill>
                  <a:srgbClr val="757070"/>
                </a:solidFill>
              </a:rPr>
              <a:t>By writing SQL queries, we were able to determine the total payload mass carried by boosters launched by NASA's Commercial Resupply Services (CRS) program.</a:t>
            </a:r>
            <a:endParaRPr sz="1700">
              <a:solidFill>
                <a:srgbClr val="757070"/>
              </a:solidFill>
            </a:endParaRPr>
          </a:p>
          <a:p>
            <a:pPr indent="-228600" lvl="1" marL="685800" marR="0" rtl="0" algn="l">
              <a:lnSpc>
                <a:spcPct val="100000"/>
              </a:lnSpc>
              <a:spcBef>
                <a:spcPts val="1400"/>
              </a:spcBef>
              <a:spcAft>
                <a:spcPts val="0"/>
              </a:spcAft>
              <a:buClr>
                <a:srgbClr val="757070"/>
              </a:buClr>
              <a:buSzPts val="1700"/>
              <a:buFont typeface="Arial"/>
              <a:buChar char="-"/>
            </a:pPr>
            <a:r>
              <a:rPr lang="en-US" sz="1700">
                <a:solidFill>
                  <a:srgbClr val="757070"/>
                </a:solidFill>
              </a:rPr>
              <a:t>Our SQL analysis allowed us to calculate the average payload mass carried by booster version F9 v1.1, among other parameters of interest.</a:t>
            </a:r>
            <a:endParaRPr sz="1700">
              <a:solidFill>
                <a:srgbClr val="757070"/>
              </a:solidFill>
            </a:endParaRPr>
          </a:p>
          <a:p>
            <a:pPr indent="-228600" lvl="1" marL="685800" marR="0" rtl="0" algn="l">
              <a:lnSpc>
                <a:spcPct val="100000"/>
              </a:lnSpc>
              <a:spcBef>
                <a:spcPts val="1400"/>
              </a:spcBef>
              <a:spcAft>
                <a:spcPts val="0"/>
              </a:spcAft>
              <a:buClr>
                <a:srgbClr val="757070"/>
              </a:buClr>
              <a:buSzPts val="1700"/>
              <a:buFont typeface="Arial"/>
              <a:buChar char="-"/>
            </a:pPr>
            <a:r>
              <a:rPr lang="en-US" sz="1700">
                <a:solidFill>
                  <a:srgbClr val="757070"/>
                </a:solidFill>
              </a:rPr>
              <a:t>Through our EDA with SQL, we obtained the total number of successful and failed mission outcomes, providing valuable information on the success rate of SpaceX launches.</a:t>
            </a:r>
            <a:endParaRPr sz="1700">
              <a:solidFill>
                <a:srgbClr val="757070"/>
              </a:solidFill>
            </a:endParaRPr>
          </a:p>
          <a:p>
            <a:pPr indent="-228600" lvl="1" marL="685800" marR="0" rtl="0" algn="l">
              <a:lnSpc>
                <a:spcPct val="100000"/>
              </a:lnSpc>
              <a:spcBef>
                <a:spcPts val="1400"/>
              </a:spcBef>
              <a:spcAft>
                <a:spcPts val="0"/>
              </a:spcAft>
              <a:buClr>
                <a:srgbClr val="757070"/>
              </a:buClr>
              <a:buSzPts val="1700"/>
              <a:buFont typeface="Arial"/>
              <a:buChar char="-"/>
            </a:pPr>
            <a:r>
              <a:rPr lang="en-US" sz="1700">
                <a:solidFill>
                  <a:srgbClr val="757070"/>
                </a:solidFill>
              </a:rPr>
              <a:t>In our SQL analysis, we were able to identify failed landing outcomes in drone ships, as well as the associated booster versions and launch site names.</a:t>
            </a:r>
            <a:endParaRPr sz="1700">
              <a:solidFill>
                <a:srgbClr val="757070"/>
              </a:solidFill>
            </a:endParaRPr>
          </a:p>
          <a:p>
            <a:pPr indent="0" lvl="0" marL="0" marR="0" rtl="0" algn="l">
              <a:lnSpc>
                <a:spcPct val="100000"/>
              </a:lnSpc>
              <a:spcBef>
                <a:spcPts val="140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a:p>
            <a:pPr indent="-88900" lvl="0" marL="228600" marR="0" rtl="0" algn="l">
              <a:lnSpc>
                <a:spcPct val="100000"/>
              </a:lnSpc>
              <a:spcBef>
                <a:spcPts val="140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p:txBody>
      </p:sp>
      <p:sp>
        <p:nvSpPr>
          <p:cNvPr id="173" name="Google Shape;173;p26"/>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EDA with SQL</a:t>
            </a:r>
            <a:endParaRPr sz="4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7" name="Shape 177"/>
        <p:cNvGrpSpPr/>
        <p:nvPr/>
      </p:nvGrpSpPr>
      <p:grpSpPr>
        <a:xfrm>
          <a:off x="0" y="0"/>
          <a:ext cx="0" cy="0"/>
          <a:chOff x="0" y="0"/>
          <a:chExt cx="0" cy="0"/>
        </a:xfrm>
      </p:grpSpPr>
      <p:sp>
        <p:nvSpPr>
          <p:cNvPr id="178" name="Google Shape;178;p27"/>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79" name="Google Shape;179;p27"/>
          <p:cNvSpPr txBox="1"/>
          <p:nvPr>
            <p:ph idx="1" type="body"/>
          </p:nvPr>
        </p:nvSpPr>
        <p:spPr>
          <a:xfrm>
            <a:off x="838200" y="1507253"/>
            <a:ext cx="10515600" cy="4719139"/>
          </a:xfrm>
          <a:prstGeom prst="rect">
            <a:avLst/>
          </a:prstGeom>
          <a:noFill/>
          <a:ln>
            <a:noFill/>
          </a:ln>
        </p:spPr>
        <p:txBody>
          <a:bodyPr anchorCtr="0" anchor="t" bIns="45700" lIns="91425" spcFirstLastPara="1" rIns="91425" wrap="square" tIns="45700">
            <a:normAutofit lnSpcReduction="10000"/>
          </a:bodyPr>
          <a:lstStyle/>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rPr>
              <a:t>We utilized folium library to create a map with markers, circles, and lines to represent the success or failure of launches for each launch site. </a:t>
            </a:r>
            <a:endParaRPr sz="2200">
              <a:solidFill>
                <a:srgbClr val="292929"/>
              </a:solidFill>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rPr>
              <a:t>We assigned the feature launch outcomes to class 0 and 1, where 0 represents failure and 1 represents success. By using color-labeled marker clusters on the map, we were able to identify which launch sites had relatively high success rates.</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rPr>
              <a:t>We computed the distances between launch sites and their proximities and used this information to answer various questions. For example,</a:t>
            </a:r>
            <a:endParaRPr/>
          </a:p>
          <a:p>
            <a:pPr indent="-228600" lvl="1" marL="685800" marR="0" rtl="0" algn="l">
              <a:lnSpc>
                <a:spcPct val="100000"/>
              </a:lnSpc>
              <a:spcBef>
                <a:spcPts val="1400"/>
              </a:spcBef>
              <a:spcAft>
                <a:spcPts val="0"/>
              </a:spcAft>
              <a:buClr>
                <a:srgbClr val="757070"/>
              </a:buClr>
              <a:buSzPts val="1800"/>
              <a:buFont typeface="Arial"/>
              <a:buChar char="-"/>
            </a:pPr>
            <a:r>
              <a:rPr lang="en-US" sz="1800">
                <a:solidFill>
                  <a:srgbClr val="757070"/>
                </a:solidFill>
              </a:rPr>
              <a:t>we examined whether the launch sites were located near railways, highways, or coastlines.</a:t>
            </a:r>
            <a:endParaRPr/>
          </a:p>
          <a:p>
            <a:pPr indent="-228600" lvl="1" marL="685800" marR="0" rtl="0" algn="l">
              <a:lnSpc>
                <a:spcPct val="100000"/>
              </a:lnSpc>
              <a:spcBef>
                <a:spcPts val="1400"/>
              </a:spcBef>
              <a:spcAft>
                <a:spcPts val="0"/>
              </a:spcAft>
              <a:buClr>
                <a:srgbClr val="757070"/>
              </a:buClr>
              <a:buSzPts val="1800"/>
              <a:buFont typeface="Arial"/>
              <a:buChar char="-"/>
            </a:pPr>
            <a:r>
              <a:rPr lang="en-US" sz="1800">
                <a:solidFill>
                  <a:srgbClr val="757070"/>
                </a:solidFill>
              </a:rPr>
              <a:t>We also investigated whether the launch sites were a certain distance away from cities.</a:t>
            </a:r>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p:txBody>
      </p:sp>
      <p:sp>
        <p:nvSpPr>
          <p:cNvPr id="180" name="Google Shape;180;p27"/>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Build an Interactive Map with Folium</a:t>
            </a:r>
            <a:endParaRPr sz="4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4" name="Shape 184"/>
        <p:cNvGrpSpPr/>
        <p:nvPr/>
      </p:nvGrpSpPr>
      <p:grpSpPr>
        <a:xfrm>
          <a:off x="0" y="0"/>
          <a:ext cx="0" cy="0"/>
          <a:chOff x="0" y="0"/>
          <a:chExt cx="0" cy="0"/>
        </a:xfrm>
      </p:grpSpPr>
      <p:sp>
        <p:nvSpPr>
          <p:cNvPr id="185" name="Google Shape;185;p28"/>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86" name="Google Shape;186;p28"/>
          <p:cNvSpPr txBox="1"/>
          <p:nvPr>
            <p:ph idx="1" type="body"/>
          </p:nvPr>
        </p:nvSpPr>
        <p:spPr>
          <a:xfrm>
            <a:off x="1031267" y="1825625"/>
            <a:ext cx="9745500" cy="3288900"/>
          </a:xfrm>
          <a:prstGeom prst="rect">
            <a:avLst/>
          </a:prstGeom>
          <a:noFill/>
          <a:ln>
            <a:noFill/>
          </a:ln>
        </p:spPr>
        <p:txBody>
          <a:bodyPr anchorCtr="0" anchor="t" bIns="45700" lIns="91425" spcFirstLastPara="1" rIns="91425" wrap="square" tIns="45700">
            <a:noAutofit/>
          </a:bodyPr>
          <a:lstStyle/>
          <a:p>
            <a:pPr indent="-370522" lvl="0" marL="457200" marR="0" rtl="0" algn="just">
              <a:lnSpc>
                <a:spcPct val="100000"/>
              </a:lnSpc>
              <a:spcBef>
                <a:spcPts val="1400"/>
              </a:spcBef>
              <a:spcAft>
                <a:spcPts val="0"/>
              </a:spcAft>
              <a:buClr>
                <a:srgbClr val="292929"/>
              </a:buClr>
              <a:buSzPts val="2235"/>
              <a:buChar char="●"/>
            </a:pPr>
            <a:r>
              <a:rPr lang="en-US" sz="2235">
                <a:solidFill>
                  <a:srgbClr val="292929"/>
                </a:solidFill>
              </a:rPr>
              <a:t>Using Plotly dash, we created an interactive dashboard that displayed pie charts to visualize the total number of launches from specific sites. Additionally, we generated scatter plots to depict the correlation between the outcome and payload mass (in kg) for various booster versions.</a:t>
            </a:r>
            <a:endParaRPr sz="2235">
              <a:solidFill>
                <a:srgbClr val="292929"/>
              </a:solidFill>
            </a:endParaRPr>
          </a:p>
          <a:p>
            <a:pPr indent="-370522" lvl="0" marL="457200" marR="0" rtl="0" algn="just">
              <a:lnSpc>
                <a:spcPct val="100000"/>
              </a:lnSpc>
              <a:spcBef>
                <a:spcPts val="0"/>
              </a:spcBef>
              <a:spcAft>
                <a:spcPts val="0"/>
              </a:spcAft>
              <a:buClr>
                <a:srgbClr val="292929"/>
              </a:buClr>
              <a:buSzPts val="2235"/>
              <a:buChar char="●"/>
            </a:pPr>
            <a:r>
              <a:rPr lang="en-US" sz="2235">
                <a:solidFill>
                  <a:srgbClr val="292929"/>
                </a:solidFill>
              </a:rPr>
              <a:t>we will build an interactive dashboard using Plotly Dash, where we will plot pie charts showing the total launches by certain sites and scatter graphs showing the relationship between Outcome and Payload Mass for different booster versions. Additionally, we will calculate the distances between launch sites and their proximities, identifying if they are located near railways, highways, or coastlines, and whether they maintain a safe distance from cities.</a:t>
            </a:r>
            <a:endParaRPr sz="2235">
              <a:solidFill>
                <a:srgbClr val="292929"/>
              </a:solidFill>
            </a:endParaRPr>
          </a:p>
          <a:p>
            <a:pPr indent="-50800" lvl="0" marL="228600" marR="0" rtl="0" algn="l">
              <a:lnSpc>
                <a:spcPct val="70000"/>
              </a:lnSpc>
              <a:spcBef>
                <a:spcPts val="1000"/>
              </a:spcBef>
              <a:spcAft>
                <a:spcPts val="0"/>
              </a:spcAft>
              <a:buClr>
                <a:schemeClr val="dk1"/>
              </a:buClr>
              <a:buSzPts val="2590"/>
              <a:buFont typeface="Arial"/>
              <a:buNone/>
            </a:pPr>
            <a:r>
              <a:t/>
            </a:r>
            <a:endParaRPr sz="2590">
              <a:solidFill>
                <a:schemeClr val="dk1"/>
              </a:solidFill>
              <a:latin typeface="Calibri"/>
              <a:ea typeface="Calibri"/>
              <a:cs typeface="Calibri"/>
              <a:sym typeface="Calibri"/>
            </a:endParaRPr>
          </a:p>
        </p:txBody>
      </p:sp>
      <p:sp>
        <p:nvSpPr>
          <p:cNvPr id="187" name="Google Shape;187;p28"/>
          <p:cNvSpPr txBox="1"/>
          <p:nvPr/>
        </p:nvSpPr>
        <p:spPr>
          <a:xfrm>
            <a:off x="770011" y="538650"/>
            <a:ext cx="10515600" cy="549000"/>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Build a Dashboard with Plotly Dash</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1" name="Shape 191"/>
        <p:cNvGrpSpPr/>
        <p:nvPr/>
      </p:nvGrpSpPr>
      <p:grpSpPr>
        <a:xfrm>
          <a:off x="0" y="0"/>
          <a:ext cx="0" cy="0"/>
          <a:chOff x="0" y="0"/>
          <a:chExt cx="0" cy="0"/>
        </a:xfrm>
      </p:grpSpPr>
      <p:sp>
        <p:nvSpPr>
          <p:cNvPr id="192" name="Google Shape;192;p29"/>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93" name="Google Shape;193;p29"/>
          <p:cNvSpPr txBox="1"/>
          <p:nvPr>
            <p:ph idx="1" type="body"/>
          </p:nvPr>
        </p:nvSpPr>
        <p:spPr>
          <a:xfrm>
            <a:off x="770010" y="1825625"/>
            <a:ext cx="9745589" cy="4351338"/>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rPr>
              <a:t>We utilized numpy and pandas to load and preprocess the data, followed by splitting it into training and testing sets. </a:t>
            </a:r>
            <a:endParaRPr sz="2200">
              <a:solidFill>
                <a:srgbClr val="292929"/>
              </a:solidFill>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rPr>
              <a:t>Then, we developed several machine learning models and optimized their hyperparameters through GridSearchCV. Our performance metric of choice was accuracy, and we refined the model further by conducting feature engineering and algorithm tuning. </a:t>
            </a:r>
            <a:endParaRPr sz="2200">
              <a:solidFill>
                <a:srgbClr val="292929"/>
              </a:solidFill>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rPr>
              <a:t>Finally, we identified the classification model that demonstrated the best performance.</a:t>
            </a:r>
            <a:endParaRPr/>
          </a:p>
          <a:p>
            <a:pPr indent="0" lvl="0" marL="1778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p:txBody>
      </p:sp>
      <p:sp>
        <p:nvSpPr>
          <p:cNvPr id="194" name="Google Shape;194;p29"/>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Predictive Analysis (Classification)</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9" name="Shape 199"/>
        <p:cNvGrpSpPr/>
        <p:nvPr/>
      </p:nvGrpSpPr>
      <p:grpSpPr>
        <a:xfrm>
          <a:off x="0" y="0"/>
          <a:ext cx="0" cy="0"/>
          <a:chOff x="0" y="0"/>
          <a:chExt cx="0" cy="0"/>
        </a:xfrm>
      </p:grpSpPr>
      <p:sp>
        <p:nvSpPr>
          <p:cNvPr id="200" name="Google Shape;200;p30"/>
          <p:cNvSpPr txBox="1"/>
          <p:nvPr/>
        </p:nvSpPr>
        <p:spPr>
          <a:xfrm>
            <a:off x="841125" y="1807337"/>
            <a:ext cx="7068725" cy="1621663"/>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Exploratory data analysis results</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Interactive analytics demo in screenshots</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Predictive analysis results</a:t>
            </a:r>
            <a:endParaRPr/>
          </a:p>
          <a:p>
            <a:pPr indent="-114300" lvl="1" marL="685800" marR="0" rtl="0" algn="l">
              <a:lnSpc>
                <a:spcPct val="90000"/>
              </a:lnSpc>
              <a:spcBef>
                <a:spcPts val="500"/>
              </a:spcBef>
              <a:spcAft>
                <a:spcPts val="0"/>
              </a:spcAft>
              <a:buClr>
                <a:srgbClr val="0070C0"/>
              </a:buClr>
              <a:buSzPts val="1800"/>
              <a:buFont typeface="Arial"/>
              <a:buNone/>
            </a:pPr>
            <a:r>
              <a:t/>
            </a:r>
            <a:endParaRPr b="0" i="0" sz="1800" u="none" cap="none" strike="noStrike">
              <a:solidFill>
                <a:srgbClr val="0070C0"/>
              </a:solidFill>
              <a:latin typeface="IBM Plex Mono"/>
              <a:ea typeface="IBM Plex Mono"/>
              <a:cs typeface="IBM Plex Mono"/>
              <a:sym typeface="IBM Plex Mono"/>
            </a:endParaRPr>
          </a:p>
          <a:p>
            <a:pPr indent="0" lvl="1" marL="457200" marR="0" rtl="0" algn="l">
              <a:lnSpc>
                <a:spcPct val="90000"/>
              </a:lnSpc>
              <a:spcBef>
                <a:spcPts val="500"/>
              </a:spcBef>
              <a:spcAft>
                <a:spcPts val="0"/>
              </a:spcAft>
              <a:buClr>
                <a:srgbClr val="0070C0"/>
              </a:buClr>
              <a:buSzPts val="1800"/>
              <a:buFont typeface="Arial"/>
              <a:buNone/>
            </a:pPr>
            <a:r>
              <a:t/>
            </a:r>
            <a:endParaRPr b="0" i="0" sz="1800" u="none" cap="none" strike="noStrike">
              <a:solidFill>
                <a:srgbClr val="0070C0"/>
              </a:solidFill>
              <a:latin typeface="IBM Plex Mono"/>
              <a:ea typeface="IBM Plex Mono"/>
              <a:cs typeface="IBM Plex Mono"/>
              <a:sym typeface="IBM Plex Mono"/>
            </a:endParaRPr>
          </a:p>
        </p:txBody>
      </p:sp>
      <p:sp>
        <p:nvSpPr>
          <p:cNvPr id="201" name="Google Shape;201;p30"/>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02" name="Google Shape;202;p30"/>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Results</a:t>
            </a:r>
            <a:endParaRPr sz="4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06" name="Shape 206"/>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10" name="Shape 210"/>
        <p:cNvGrpSpPr/>
        <p:nvPr/>
      </p:nvGrpSpPr>
      <p:grpSpPr>
        <a:xfrm>
          <a:off x="0" y="0"/>
          <a:ext cx="0" cy="0"/>
          <a:chOff x="0" y="0"/>
          <a:chExt cx="0" cy="0"/>
        </a:xfrm>
      </p:grpSpPr>
      <p:sp>
        <p:nvSpPr>
          <p:cNvPr id="211" name="Google Shape;211;p32"/>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12" name="Google Shape;212;p32"/>
          <p:cNvSpPr txBox="1"/>
          <p:nvPr>
            <p:ph idx="1" type="body"/>
          </p:nvPr>
        </p:nvSpPr>
        <p:spPr>
          <a:xfrm>
            <a:off x="864975" y="1654548"/>
            <a:ext cx="10593000" cy="1370100"/>
          </a:xfrm>
          <a:prstGeom prst="rect">
            <a:avLst/>
          </a:prstGeom>
          <a:noFill/>
          <a:ln>
            <a:noFill/>
          </a:ln>
        </p:spPr>
        <p:txBody>
          <a:bodyPr anchorCtr="0" anchor="t" bIns="45700" lIns="91425" spcFirstLastPara="1" rIns="91425" wrap="square" tIns="45700">
            <a:no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rPr>
              <a:t>Based on the plot, we observed a positive correlation between the number of flights launched from a particular site and the success rate at that site, indicating that higher flight amounts are associated with a greater likelihood of success.</a:t>
            </a:r>
            <a:endParaRPr sz="2200"/>
          </a:p>
          <a:p>
            <a:pPr indent="-88900" lvl="0" marL="228600" marR="0" rtl="0" algn="l">
              <a:lnSpc>
                <a:spcPct val="100000"/>
              </a:lnSpc>
              <a:spcBef>
                <a:spcPts val="140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p:txBody>
      </p:sp>
      <p:sp>
        <p:nvSpPr>
          <p:cNvPr id="213" name="Google Shape;213;p32"/>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Flight Number vs. Launch Site</a:t>
            </a:r>
            <a:endParaRPr sz="4000">
              <a:solidFill>
                <a:srgbClr val="0B49CB"/>
              </a:solidFill>
              <a:latin typeface="IBM Plex Mono SemiBold"/>
              <a:ea typeface="IBM Plex Mono SemiBold"/>
              <a:cs typeface="IBM Plex Mono SemiBold"/>
              <a:sym typeface="IBM Plex Mono SemiBold"/>
            </a:endParaRPr>
          </a:p>
        </p:txBody>
      </p:sp>
      <p:pic>
        <p:nvPicPr>
          <p:cNvPr id="214" name="Google Shape;214;p32"/>
          <p:cNvPicPr preferRelativeResize="0"/>
          <p:nvPr/>
        </p:nvPicPr>
        <p:blipFill rotWithShape="1">
          <a:blip r:embed="rId4">
            <a:alphaModFix/>
          </a:blip>
          <a:srcRect b="0" l="0" r="0" t="0"/>
          <a:stretch/>
        </p:blipFill>
        <p:spPr>
          <a:xfrm>
            <a:off x="1205802" y="2954215"/>
            <a:ext cx="9676563" cy="2504423"/>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18" name="Shape 218"/>
        <p:cNvGrpSpPr/>
        <p:nvPr/>
      </p:nvGrpSpPr>
      <p:grpSpPr>
        <a:xfrm>
          <a:off x="0" y="0"/>
          <a:ext cx="0" cy="0"/>
          <a:chOff x="0" y="0"/>
          <a:chExt cx="0" cy="0"/>
        </a:xfrm>
      </p:grpSpPr>
      <p:sp>
        <p:nvSpPr>
          <p:cNvPr id="219" name="Google Shape;219;p33"/>
          <p:cNvSpPr/>
          <p:nvPr/>
        </p:nvSpPr>
        <p:spPr>
          <a:xfrm>
            <a:off x="0" y="0"/>
            <a:ext cx="12188952"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0" name="Google Shape;220;p33"/>
          <p:cNvSpPr txBox="1"/>
          <p:nvPr/>
        </p:nvSpPr>
        <p:spPr>
          <a:xfrm>
            <a:off x="635001" y="640823"/>
            <a:ext cx="3047984" cy="2504311"/>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rgbClr val="0B49CB"/>
              </a:buClr>
              <a:buSzPts val="3200"/>
              <a:buFont typeface="Arial"/>
              <a:buNone/>
            </a:pPr>
            <a:r>
              <a:rPr lang="en-US" sz="3200">
                <a:solidFill>
                  <a:srgbClr val="0B49CB"/>
                </a:solidFill>
                <a:latin typeface="Arial"/>
                <a:ea typeface="Arial"/>
                <a:cs typeface="Arial"/>
                <a:sym typeface="Arial"/>
              </a:rPr>
              <a:t>Payload vs. Launch Site</a:t>
            </a:r>
            <a:endParaRPr/>
          </a:p>
        </p:txBody>
      </p:sp>
      <p:sp>
        <p:nvSpPr>
          <p:cNvPr id="221" name="Google Shape;221;p33"/>
          <p:cNvSpPr/>
          <p:nvPr/>
        </p:nvSpPr>
        <p:spPr>
          <a:xfrm rot="5400000">
            <a:off x="1627450" y="3462719"/>
            <a:ext cx="5410200" cy="18288"/>
          </a:xfrm>
          <a:custGeom>
            <a:rect b="b" l="l" r="r" t="t"/>
            <a:pathLst>
              <a:path extrusionOk="0" fill="none" h="18288" w="541020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extrusionOk="0" h="18288" w="541020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cap="rnd" cmpd="sng" w="4127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2" name="Google Shape;222;p3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sz="1200">
                <a:solidFill>
                  <a:srgbClr val="888888"/>
                </a:solidFill>
                <a:latin typeface="Calibri"/>
                <a:ea typeface="Calibri"/>
                <a:cs typeface="Calibri"/>
                <a:sym typeface="Calibri"/>
              </a:rPr>
              <a:t>‹#›</a:t>
            </a:fld>
            <a:endParaRPr sz="1200">
              <a:solidFill>
                <a:srgbClr val="888888"/>
              </a:solidFill>
              <a:latin typeface="Calibri"/>
              <a:ea typeface="Calibri"/>
              <a:cs typeface="Calibri"/>
              <a:sym typeface="Calibri"/>
            </a:endParaRPr>
          </a:p>
        </p:txBody>
      </p:sp>
      <p:pic>
        <p:nvPicPr>
          <p:cNvPr id="223" name="Google Shape;223;p33"/>
          <p:cNvPicPr preferRelativeResize="0"/>
          <p:nvPr/>
        </p:nvPicPr>
        <p:blipFill rotWithShape="1">
          <a:blip r:embed="rId3">
            <a:alphaModFix/>
          </a:blip>
          <a:srcRect b="0" l="0" r="0" t="0"/>
          <a:stretch/>
        </p:blipFill>
        <p:spPr>
          <a:xfrm>
            <a:off x="4481565" y="3179605"/>
            <a:ext cx="6872235" cy="2406755"/>
          </a:xfrm>
          <a:prstGeom prst="rect">
            <a:avLst/>
          </a:prstGeom>
          <a:noFill/>
          <a:ln>
            <a:noFill/>
          </a:ln>
        </p:spPr>
      </p:pic>
      <p:pic>
        <p:nvPicPr>
          <p:cNvPr id="224" name="Google Shape;224;p33"/>
          <p:cNvPicPr preferRelativeResize="0"/>
          <p:nvPr/>
        </p:nvPicPr>
        <p:blipFill rotWithShape="1">
          <a:blip r:embed="rId4">
            <a:alphaModFix/>
          </a:blip>
          <a:srcRect b="0" l="0" r="0" t="0"/>
          <a:stretch/>
        </p:blipFill>
        <p:spPr>
          <a:xfrm>
            <a:off x="4679949" y="1071405"/>
            <a:ext cx="6877050" cy="19716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2" name="Shape 92"/>
        <p:cNvGrpSpPr/>
        <p:nvPr/>
      </p:nvGrpSpPr>
      <p:grpSpPr>
        <a:xfrm>
          <a:off x="0" y="0"/>
          <a:ext cx="0" cy="0"/>
          <a:chOff x="0" y="0"/>
          <a:chExt cx="0" cy="0"/>
        </a:xfrm>
      </p:grpSpPr>
      <p:sp>
        <p:nvSpPr>
          <p:cNvPr id="93" name="Google Shape;93;p16"/>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a:t>‹#›</a:t>
            </a:fld>
            <a:endParaRPr/>
          </a:p>
        </p:txBody>
      </p:sp>
      <p:sp>
        <p:nvSpPr>
          <p:cNvPr id="94" name="Google Shape;94;p16"/>
          <p:cNvSpPr txBox="1"/>
          <p:nvPr/>
        </p:nvSpPr>
        <p:spPr>
          <a:xfrm>
            <a:off x="958697" y="2113240"/>
            <a:ext cx="5167086" cy="3320824"/>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Executive Summary</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Introduction</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Methodology</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Results</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Conclusion</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Appendix</a:t>
            </a:r>
            <a:endParaRPr/>
          </a:p>
        </p:txBody>
      </p:sp>
      <p:sp>
        <p:nvSpPr>
          <p:cNvPr id="95" name="Google Shape;95;p16"/>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Outline</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8" name="Shape 228"/>
        <p:cNvGrpSpPr/>
        <p:nvPr/>
      </p:nvGrpSpPr>
      <p:grpSpPr>
        <a:xfrm>
          <a:off x="0" y="0"/>
          <a:ext cx="0" cy="0"/>
          <a:chOff x="0" y="0"/>
          <a:chExt cx="0" cy="0"/>
        </a:xfrm>
      </p:grpSpPr>
      <p:sp>
        <p:nvSpPr>
          <p:cNvPr id="229" name="Google Shape;229;p34"/>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0" name="Google Shape;230;p34"/>
          <p:cNvSpPr txBox="1"/>
          <p:nvPr/>
        </p:nvSpPr>
        <p:spPr>
          <a:xfrm>
            <a:off x="643467" y="321734"/>
            <a:ext cx="10905066" cy="1135737"/>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rgbClr val="0B49CB"/>
              </a:buClr>
              <a:buSzPts val="3600"/>
              <a:buFont typeface="Arial"/>
              <a:buNone/>
            </a:pPr>
            <a:r>
              <a:rPr lang="en-US" sz="3600">
                <a:solidFill>
                  <a:srgbClr val="0B49CB"/>
                </a:solidFill>
                <a:latin typeface="Arial"/>
                <a:ea typeface="Arial"/>
                <a:cs typeface="Arial"/>
                <a:sym typeface="Arial"/>
              </a:rPr>
              <a:t>Success Rate vs. Orbit Type</a:t>
            </a:r>
            <a:endParaRPr/>
          </a:p>
        </p:txBody>
      </p:sp>
      <p:sp>
        <p:nvSpPr>
          <p:cNvPr id="231" name="Google Shape;231;p34"/>
          <p:cNvSpPr txBox="1"/>
          <p:nvPr>
            <p:ph idx="1" type="body"/>
          </p:nvPr>
        </p:nvSpPr>
        <p:spPr>
          <a:xfrm>
            <a:off x="643469" y="1782981"/>
            <a:ext cx="4008384" cy="4393982"/>
          </a:xfrm>
          <a:prstGeom prst="rect">
            <a:avLst/>
          </a:prstGeom>
          <a:noFill/>
          <a:ln>
            <a:noFill/>
          </a:ln>
        </p:spPr>
        <p:txBody>
          <a:bodyPr anchorCtr="0" anchor="t" bIns="45700" lIns="91425" spcFirstLastPara="1" rIns="91425" wrap="square" tIns="45700">
            <a:normAutofit fontScale="55000" lnSpcReduction="10000"/>
          </a:bodyPr>
          <a:lstStyle/>
          <a:p>
            <a:pPr indent="-190314" lvl="0" marL="228600" marR="0" rtl="0" algn="l">
              <a:lnSpc>
                <a:spcPct val="100000"/>
              </a:lnSpc>
              <a:spcBef>
                <a:spcPts val="0"/>
              </a:spcBef>
              <a:spcAft>
                <a:spcPts val="0"/>
              </a:spcAft>
              <a:buClr>
                <a:schemeClr val="dk1"/>
              </a:buClr>
              <a:buSzPct val="100000"/>
              <a:buFont typeface="Arial"/>
              <a:buChar char="•"/>
            </a:pPr>
            <a:r>
              <a:rPr lang="en-US" sz="2903">
                <a:solidFill>
                  <a:schemeClr val="dk1"/>
                </a:solidFill>
              </a:rPr>
              <a:t>Based on the plotted data, we can clearly observe that the launch sites ES-L1, GEO, HEO, SSO, and VLEO exhibited the highest success rate among all launch sites. </a:t>
            </a:r>
            <a:endParaRPr sz="2903">
              <a:solidFill>
                <a:schemeClr val="dk1"/>
              </a:solidFill>
            </a:endParaRPr>
          </a:p>
          <a:p>
            <a:pPr indent="-190314" lvl="0" marL="228600" marR="0" rtl="0" algn="l">
              <a:lnSpc>
                <a:spcPct val="100000"/>
              </a:lnSpc>
              <a:spcBef>
                <a:spcPts val="0"/>
              </a:spcBef>
              <a:spcAft>
                <a:spcPts val="0"/>
              </a:spcAft>
              <a:buClr>
                <a:schemeClr val="dk1"/>
              </a:buClr>
              <a:buSzPct val="100000"/>
              <a:buFont typeface="Arial"/>
              <a:buChar char="•"/>
            </a:pPr>
            <a:r>
              <a:rPr lang="en-US" sz="2903">
                <a:solidFill>
                  <a:schemeClr val="dk1"/>
                </a:solidFill>
              </a:rPr>
              <a:t>The success rate of a launch site refers to the percentage of successful launches compared to the total number of launches at that site. Therefore, these launch sites have a higher probability of successfully landing the first stage of the Falcon 9 rocket. This information can be useful for Space X, as they can choose these launch sites for their missions in order to increase the chances of a successful landing, ultimately leading to cost savings.</a:t>
            </a:r>
            <a:endParaRPr sz="2903">
              <a:solidFill>
                <a:schemeClr val="dk1"/>
              </a:solidFill>
            </a:endParaRPr>
          </a:p>
          <a:p>
            <a:pPr indent="0" lvl="0" marL="457200" marR="0" rtl="0" algn="l">
              <a:lnSpc>
                <a:spcPct val="90000"/>
              </a:lnSpc>
              <a:spcBef>
                <a:spcPts val="0"/>
              </a:spcBef>
              <a:spcAft>
                <a:spcPts val="0"/>
              </a:spcAft>
              <a:buNone/>
            </a:pPr>
            <a:r>
              <a:t/>
            </a:r>
            <a:endParaRPr sz="2200">
              <a:solidFill>
                <a:schemeClr val="dk1"/>
              </a:solidFill>
            </a:endParaRPr>
          </a:p>
          <a:p>
            <a:pPr indent="-101600" lvl="0" marL="228600" marR="0" rtl="0" algn="l">
              <a:lnSpc>
                <a:spcPct val="90000"/>
              </a:lnSpc>
              <a:spcBef>
                <a:spcPts val="1400"/>
              </a:spcBef>
              <a:spcAft>
                <a:spcPts val="0"/>
              </a:spcAft>
              <a:buClr>
                <a:schemeClr val="dk1"/>
              </a:buClr>
              <a:buSzPct val="100000"/>
              <a:buFont typeface="Arial"/>
              <a:buNone/>
            </a:pPr>
            <a:r>
              <a:t/>
            </a:r>
            <a:endParaRPr sz="2000">
              <a:solidFill>
                <a:schemeClr val="dk1"/>
              </a:solidFill>
              <a:latin typeface="Calibri"/>
              <a:ea typeface="Calibri"/>
              <a:cs typeface="Calibri"/>
              <a:sym typeface="Calibri"/>
            </a:endParaRPr>
          </a:p>
        </p:txBody>
      </p:sp>
      <p:grpSp>
        <p:nvGrpSpPr>
          <p:cNvPr id="232" name="Google Shape;232;p34"/>
          <p:cNvGrpSpPr/>
          <p:nvPr/>
        </p:nvGrpSpPr>
        <p:grpSpPr>
          <a:xfrm>
            <a:off x="0" y="4601497"/>
            <a:ext cx="1014060" cy="2017580"/>
            <a:chOff x="0" y="4601497"/>
            <a:chExt cx="1014060" cy="2017580"/>
          </a:xfrm>
        </p:grpSpPr>
        <p:sp>
          <p:nvSpPr>
            <p:cNvPr id="233" name="Google Shape;233;p34"/>
            <p:cNvSpPr/>
            <p:nvPr/>
          </p:nvSpPr>
          <p:spPr>
            <a:xfrm rot="5400000">
              <a:off x="-501760" y="5103257"/>
              <a:ext cx="2017580" cy="1014060"/>
            </a:xfrm>
            <a:prstGeom prst="triangle">
              <a:avLst>
                <a:gd fmla="val 50000" name="adj"/>
              </a:avLst>
            </a:prstGeom>
            <a:solidFill>
              <a:schemeClr val="accent1">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4" name="Google Shape;234;p34"/>
            <p:cNvSpPr/>
            <p:nvPr/>
          </p:nvSpPr>
          <p:spPr>
            <a:xfrm rot="2700000">
              <a:off x="427916" y="5728708"/>
              <a:ext cx="485578" cy="485578"/>
            </a:xfrm>
            <a:prstGeom prst="rect">
              <a:avLst/>
            </a:prstGeom>
            <a:solidFill>
              <a:schemeClr val="accent1">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pic>
        <p:nvPicPr>
          <p:cNvPr id="235" name="Google Shape;235;p34"/>
          <p:cNvPicPr preferRelativeResize="0"/>
          <p:nvPr/>
        </p:nvPicPr>
        <p:blipFill rotWithShape="1">
          <a:blip r:embed="rId3">
            <a:alphaModFix/>
          </a:blip>
          <a:srcRect b="0" l="0" r="0" t="0"/>
          <a:stretch/>
        </p:blipFill>
        <p:spPr>
          <a:xfrm>
            <a:off x="4967973" y="2244294"/>
            <a:ext cx="6580559" cy="3439266"/>
          </a:xfrm>
          <a:prstGeom prst="rect">
            <a:avLst/>
          </a:prstGeom>
          <a:noFill/>
          <a:ln>
            <a:noFill/>
          </a:ln>
        </p:spPr>
      </p:pic>
      <p:grpSp>
        <p:nvGrpSpPr>
          <p:cNvPr id="236" name="Google Shape;236;p34"/>
          <p:cNvGrpSpPr/>
          <p:nvPr/>
        </p:nvGrpSpPr>
        <p:grpSpPr>
          <a:xfrm>
            <a:off x="11219290" y="1"/>
            <a:ext cx="972709" cy="1935307"/>
            <a:chOff x="10918968" y="713127"/>
            <a:chExt cx="1273032" cy="2532832"/>
          </a:xfrm>
        </p:grpSpPr>
        <p:sp>
          <p:nvSpPr>
            <p:cNvPr id="237" name="Google Shape;237;p34"/>
            <p:cNvSpPr/>
            <p:nvPr/>
          </p:nvSpPr>
          <p:spPr>
            <a:xfrm rot="2700000">
              <a:off x="11052629" y="2120024"/>
              <a:ext cx="645368" cy="645368"/>
            </a:xfrm>
            <a:prstGeom prst="rect">
              <a:avLst/>
            </a:prstGeom>
            <a:solidFill>
              <a:schemeClr val="accent4">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8" name="Google Shape;238;p34"/>
            <p:cNvSpPr/>
            <p:nvPr/>
          </p:nvSpPr>
          <p:spPr>
            <a:xfrm rot="-5400000">
              <a:off x="10289068" y="1343027"/>
              <a:ext cx="2532832" cy="1273032"/>
            </a:xfrm>
            <a:prstGeom prst="triangle">
              <a:avLst>
                <a:gd fmla="val 50000" name="adj"/>
              </a:avLst>
            </a:prstGeom>
            <a:solidFill>
              <a:schemeClr val="accent4">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39" name="Google Shape;239;p34"/>
          <p:cNvSpPr txBox="1"/>
          <p:nvPr>
            <p:ph idx="12" type="sldNum"/>
          </p:nvPr>
        </p:nvSpPr>
        <p:spPr>
          <a:xfrm>
            <a:off x="8805333" y="6356350"/>
            <a:ext cx="2743200" cy="365125"/>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sz="1200">
                <a:solidFill>
                  <a:srgbClr val="888888"/>
                </a:solidFill>
                <a:latin typeface="Calibri"/>
                <a:ea typeface="Calibri"/>
                <a:cs typeface="Calibri"/>
                <a:sym typeface="Calibri"/>
              </a:rPr>
              <a:t>‹#›</a:t>
            </a:fld>
            <a:endParaRPr sz="1200">
              <a:solidFill>
                <a:srgbClr val="888888"/>
              </a:solidFill>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43" name="Shape 243"/>
        <p:cNvGrpSpPr/>
        <p:nvPr/>
      </p:nvGrpSpPr>
      <p:grpSpPr>
        <a:xfrm>
          <a:off x="0" y="0"/>
          <a:ext cx="0" cy="0"/>
          <a:chOff x="0" y="0"/>
          <a:chExt cx="0" cy="0"/>
        </a:xfrm>
      </p:grpSpPr>
      <p:sp>
        <p:nvSpPr>
          <p:cNvPr id="244" name="Google Shape;244;p35"/>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45" name="Google Shape;245;p35"/>
          <p:cNvSpPr txBox="1"/>
          <p:nvPr>
            <p:ph idx="1" type="body"/>
          </p:nvPr>
        </p:nvSpPr>
        <p:spPr>
          <a:xfrm>
            <a:off x="770011" y="2069756"/>
            <a:ext cx="10515600" cy="3811588"/>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rPr>
              <a:t>By examining the plot depicting Flight Number versus Orbit type, we can infer that the success rate in the LEO orbit is influenced by the number of flights, whereas there is no apparent correlation between flight number and orbit type for the GTO orbit.</a:t>
            </a:r>
            <a:endParaRPr/>
          </a:p>
          <a:p>
            <a:pPr indent="-88900" lvl="0" marL="228600" marR="0" rtl="0" algn="l">
              <a:lnSpc>
                <a:spcPct val="100000"/>
              </a:lnSpc>
              <a:spcBef>
                <a:spcPts val="140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a:p>
            <a:pPr indent="0" lvl="0" marL="0" marR="0" rtl="0" algn="l">
              <a:lnSpc>
                <a:spcPct val="100000"/>
              </a:lnSpc>
              <a:spcBef>
                <a:spcPts val="140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p:txBody>
      </p:sp>
      <p:sp>
        <p:nvSpPr>
          <p:cNvPr id="246" name="Google Shape;246;p35"/>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Flight Number vs. Orbit Type</a:t>
            </a:r>
            <a:endParaRPr sz="4000">
              <a:solidFill>
                <a:srgbClr val="0B49CB"/>
              </a:solidFill>
              <a:latin typeface="IBM Plex Mono SemiBold"/>
              <a:ea typeface="IBM Plex Mono SemiBold"/>
              <a:cs typeface="IBM Plex Mono SemiBold"/>
              <a:sym typeface="IBM Plex Mono SemiBold"/>
            </a:endParaRPr>
          </a:p>
        </p:txBody>
      </p:sp>
      <p:pic>
        <p:nvPicPr>
          <p:cNvPr id="247" name="Google Shape;247;p35"/>
          <p:cNvPicPr preferRelativeResize="0"/>
          <p:nvPr/>
        </p:nvPicPr>
        <p:blipFill rotWithShape="1">
          <a:blip r:embed="rId4">
            <a:alphaModFix/>
          </a:blip>
          <a:srcRect b="0" l="0" r="0" t="0"/>
          <a:stretch/>
        </p:blipFill>
        <p:spPr>
          <a:xfrm>
            <a:off x="1342767" y="3529484"/>
            <a:ext cx="8263457" cy="21050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51" name="Shape 251"/>
        <p:cNvGrpSpPr/>
        <p:nvPr/>
      </p:nvGrpSpPr>
      <p:grpSpPr>
        <a:xfrm>
          <a:off x="0" y="0"/>
          <a:ext cx="0" cy="0"/>
          <a:chOff x="0" y="0"/>
          <a:chExt cx="0" cy="0"/>
        </a:xfrm>
      </p:grpSpPr>
      <p:sp>
        <p:nvSpPr>
          <p:cNvPr id="252" name="Google Shape;252;p36"/>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53" name="Google Shape;253;p36"/>
          <p:cNvSpPr txBox="1"/>
          <p:nvPr>
            <p:ph idx="1" type="body"/>
          </p:nvPr>
        </p:nvSpPr>
        <p:spPr>
          <a:xfrm>
            <a:off x="770010" y="2057400"/>
            <a:ext cx="10687961" cy="3811588"/>
          </a:xfrm>
          <a:prstGeom prst="rect">
            <a:avLst/>
          </a:prstGeom>
          <a:noFill/>
          <a:ln>
            <a:noFill/>
          </a:ln>
        </p:spPr>
        <p:txBody>
          <a:bodyPr anchorCtr="0" anchor="t" bIns="45700" lIns="91425" spcFirstLastPara="1" rIns="91425" wrap="square" tIns="45700">
            <a:normAutofit/>
          </a:bodyPr>
          <a:lstStyle/>
          <a:p>
            <a:pPr indent="-88900" lvl="0" marL="228600" marR="0" rtl="0" algn="l">
              <a:lnSpc>
                <a:spcPct val="100000"/>
              </a:lnSpc>
              <a:spcBef>
                <a:spcPts val="1400"/>
              </a:spcBef>
              <a:spcAft>
                <a:spcPts val="0"/>
              </a:spcAft>
              <a:buClr>
                <a:schemeClr val="dk1"/>
              </a:buClr>
              <a:buSzPts val="2200"/>
              <a:buFont typeface="Arial"/>
              <a:buNone/>
            </a:pPr>
            <a:r>
              <a:rPr lang="en-US" sz="2200">
                <a:solidFill>
                  <a:srgbClr val="292929"/>
                </a:solidFill>
              </a:rPr>
              <a:t>Based on our analysis, we can see a trend that heavy payloads tend to have higher success rates for PO, LEO, and ISS orbits.</a:t>
            </a:r>
            <a:endParaRPr sz="2200">
              <a:solidFill>
                <a:srgbClr val="292929"/>
              </a:solidFill>
              <a:latin typeface="Arial"/>
              <a:ea typeface="Arial"/>
              <a:cs typeface="Arial"/>
              <a:sym typeface="Arial"/>
            </a:endParaRPr>
          </a:p>
        </p:txBody>
      </p:sp>
      <p:sp>
        <p:nvSpPr>
          <p:cNvPr id="254" name="Google Shape;254;p36"/>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Payload vs. Orbit Type</a:t>
            </a:r>
            <a:endParaRPr sz="4000">
              <a:solidFill>
                <a:srgbClr val="0B49CB"/>
              </a:solidFill>
              <a:latin typeface="IBM Plex Mono SemiBold"/>
              <a:ea typeface="IBM Plex Mono SemiBold"/>
              <a:cs typeface="IBM Plex Mono SemiBold"/>
              <a:sym typeface="IBM Plex Mono SemiBold"/>
            </a:endParaRPr>
          </a:p>
        </p:txBody>
      </p:sp>
      <p:pic>
        <p:nvPicPr>
          <p:cNvPr id="255" name="Google Shape;255;p36"/>
          <p:cNvPicPr preferRelativeResize="0"/>
          <p:nvPr/>
        </p:nvPicPr>
        <p:blipFill rotWithShape="1">
          <a:blip r:embed="rId4">
            <a:alphaModFix/>
          </a:blip>
          <a:srcRect b="0" l="0" r="0" t="0"/>
          <a:stretch/>
        </p:blipFill>
        <p:spPr>
          <a:xfrm>
            <a:off x="1146614" y="3429000"/>
            <a:ext cx="9082607" cy="20955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9" name="Shape 259"/>
        <p:cNvGrpSpPr/>
        <p:nvPr/>
      </p:nvGrpSpPr>
      <p:grpSpPr>
        <a:xfrm>
          <a:off x="0" y="0"/>
          <a:ext cx="0" cy="0"/>
          <a:chOff x="0" y="0"/>
          <a:chExt cx="0" cy="0"/>
        </a:xfrm>
      </p:grpSpPr>
      <p:sp>
        <p:nvSpPr>
          <p:cNvPr id="260" name="Google Shape;260;p37"/>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1" name="Google Shape;261;p37"/>
          <p:cNvSpPr txBox="1"/>
          <p:nvPr/>
        </p:nvSpPr>
        <p:spPr>
          <a:xfrm>
            <a:off x="643467" y="321734"/>
            <a:ext cx="10905066" cy="1135737"/>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rgbClr val="0B49CB"/>
              </a:buClr>
              <a:buSzPts val="3600"/>
              <a:buFont typeface="Arial"/>
              <a:buNone/>
            </a:pPr>
            <a:r>
              <a:rPr lang="en-US" sz="3600">
                <a:solidFill>
                  <a:srgbClr val="0B49CB"/>
                </a:solidFill>
                <a:latin typeface="Arial"/>
                <a:ea typeface="Arial"/>
                <a:cs typeface="Arial"/>
                <a:sym typeface="Arial"/>
              </a:rPr>
              <a:t>Launch Success Yearly Trend</a:t>
            </a:r>
            <a:endParaRPr/>
          </a:p>
        </p:txBody>
      </p:sp>
      <p:sp>
        <p:nvSpPr>
          <p:cNvPr id="262" name="Google Shape;262;p37"/>
          <p:cNvSpPr txBox="1"/>
          <p:nvPr>
            <p:ph idx="1" type="body"/>
          </p:nvPr>
        </p:nvSpPr>
        <p:spPr>
          <a:xfrm>
            <a:off x="643469" y="1782981"/>
            <a:ext cx="4008384" cy="4393982"/>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90000"/>
              </a:lnSpc>
              <a:spcBef>
                <a:spcPts val="0"/>
              </a:spcBef>
              <a:spcAft>
                <a:spcPts val="0"/>
              </a:spcAft>
              <a:buClr>
                <a:schemeClr val="dk1"/>
              </a:buClr>
              <a:buSzPts val="2200"/>
              <a:buFont typeface="Arial"/>
              <a:buChar char="•"/>
            </a:pPr>
            <a:r>
              <a:rPr lang="en-US" sz="2200">
                <a:solidFill>
                  <a:schemeClr val="dk1"/>
                </a:solidFill>
              </a:rPr>
              <a:t>By examining the plot, it is apparent that the success rate has been consistently increasing since 2013 and has continued to rise until the year 2020.</a:t>
            </a:r>
            <a:endParaRPr/>
          </a:p>
          <a:p>
            <a:pPr indent="-101600" lvl="0" marL="228600" marR="0" rtl="0" algn="l">
              <a:lnSpc>
                <a:spcPct val="90000"/>
              </a:lnSpc>
              <a:spcBef>
                <a:spcPts val="1400"/>
              </a:spcBef>
              <a:spcAft>
                <a:spcPts val="0"/>
              </a:spcAft>
              <a:buClr>
                <a:schemeClr val="dk1"/>
              </a:buClr>
              <a:buSzPts val="2000"/>
              <a:buFont typeface="Arial"/>
              <a:buNone/>
            </a:pPr>
            <a:r>
              <a:t/>
            </a:r>
            <a:endParaRPr sz="2000">
              <a:solidFill>
                <a:schemeClr val="dk1"/>
              </a:solidFill>
              <a:latin typeface="Calibri"/>
              <a:ea typeface="Calibri"/>
              <a:cs typeface="Calibri"/>
              <a:sym typeface="Calibri"/>
            </a:endParaRPr>
          </a:p>
        </p:txBody>
      </p:sp>
      <p:grpSp>
        <p:nvGrpSpPr>
          <p:cNvPr id="263" name="Google Shape;263;p37"/>
          <p:cNvGrpSpPr/>
          <p:nvPr/>
        </p:nvGrpSpPr>
        <p:grpSpPr>
          <a:xfrm>
            <a:off x="0" y="4601497"/>
            <a:ext cx="1014060" cy="2017580"/>
            <a:chOff x="0" y="4601497"/>
            <a:chExt cx="1014060" cy="2017580"/>
          </a:xfrm>
        </p:grpSpPr>
        <p:sp>
          <p:nvSpPr>
            <p:cNvPr id="264" name="Google Shape;264;p37"/>
            <p:cNvSpPr/>
            <p:nvPr/>
          </p:nvSpPr>
          <p:spPr>
            <a:xfrm rot="5400000">
              <a:off x="-501760" y="5103257"/>
              <a:ext cx="2017580" cy="1014060"/>
            </a:xfrm>
            <a:prstGeom prst="triangle">
              <a:avLst>
                <a:gd fmla="val 50000" name="adj"/>
              </a:avLst>
            </a:prstGeom>
            <a:solidFill>
              <a:schemeClr val="accent1">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5" name="Google Shape;265;p37"/>
            <p:cNvSpPr/>
            <p:nvPr/>
          </p:nvSpPr>
          <p:spPr>
            <a:xfrm rot="2700000">
              <a:off x="427916" y="5728708"/>
              <a:ext cx="485578" cy="485578"/>
            </a:xfrm>
            <a:prstGeom prst="rect">
              <a:avLst/>
            </a:prstGeom>
            <a:solidFill>
              <a:schemeClr val="accent1">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266" name="Google Shape;266;p37"/>
          <p:cNvGrpSpPr/>
          <p:nvPr/>
        </p:nvGrpSpPr>
        <p:grpSpPr>
          <a:xfrm>
            <a:off x="11219290" y="1"/>
            <a:ext cx="972709" cy="1935307"/>
            <a:chOff x="10918968" y="713127"/>
            <a:chExt cx="1273032" cy="2532832"/>
          </a:xfrm>
        </p:grpSpPr>
        <p:sp>
          <p:nvSpPr>
            <p:cNvPr id="267" name="Google Shape;267;p37"/>
            <p:cNvSpPr/>
            <p:nvPr/>
          </p:nvSpPr>
          <p:spPr>
            <a:xfrm rot="2700000">
              <a:off x="11052629" y="2120024"/>
              <a:ext cx="645368" cy="645368"/>
            </a:xfrm>
            <a:prstGeom prst="rect">
              <a:avLst/>
            </a:prstGeom>
            <a:solidFill>
              <a:schemeClr val="accent4">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8" name="Google Shape;268;p37"/>
            <p:cNvSpPr/>
            <p:nvPr/>
          </p:nvSpPr>
          <p:spPr>
            <a:xfrm rot="-5400000">
              <a:off x="10289068" y="1343027"/>
              <a:ext cx="2532832" cy="1273032"/>
            </a:xfrm>
            <a:prstGeom prst="triangle">
              <a:avLst>
                <a:gd fmla="val 50000" name="adj"/>
              </a:avLst>
            </a:prstGeom>
            <a:solidFill>
              <a:schemeClr val="accent4">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69" name="Google Shape;269;p37"/>
          <p:cNvSpPr txBox="1"/>
          <p:nvPr>
            <p:ph idx="12" type="sldNum"/>
          </p:nvPr>
        </p:nvSpPr>
        <p:spPr>
          <a:xfrm>
            <a:off x="8805333" y="6356350"/>
            <a:ext cx="2743200" cy="365125"/>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sz="1200">
                <a:solidFill>
                  <a:srgbClr val="888888"/>
                </a:solidFill>
                <a:latin typeface="Calibri"/>
                <a:ea typeface="Calibri"/>
                <a:cs typeface="Calibri"/>
                <a:sym typeface="Calibri"/>
              </a:rPr>
              <a:t>‹#›</a:t>
            </a:fld>
            <a:endParaRPr sz="1200">
              <a:solidFill>
                <a:srgbClr val="888888"/>
              </a:solidFill>
              <a:latin typeface="Calibri"/>
              <a:ea typeface="Calibri"/>
              <a:cs typeface="Calibri"/>
              <a:sym typeface="Calibri"/>
            </a:endParaRPr>
          </a:p>
        </p:txBody>
      </p:sp>
      <p:pic>
        <p:nvPicPr>
          <p:cNvPr id="270" name="Google Shape;270;p37"/>
          <p:cNvPicPr preferRelativeResize="0"/>
          <p:nvPr/>
        </p:nvPicPr>
        <p:blipFill rotWithShape="1">
          <a:blip r:embed="rId3">
            <a:alphaModFix/>
          </a:blip>
          <a:srcRect b="0" l="0" r="0" t="0"/>
          <a:stretch/>
        </p:blipFill>
        <p:spPr>
          <a:xfrm>
            <a:off x="4712822" y="1935308"/>
            <a:ext cx="6303910" cy="360256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74" name="Shape 274"/>
        <p:cNvGrpSpPr/>
        <p:nvPr/>
      </p:nvGrpSpPr>
      <p:grpSpPr>
        <a:xfrm>
          <a:off x="0" y="0"/>
          <a:ext cx="0" cy="0"/>
          <a:chOff x="0" y="0"/>
          <a:chExt cx="0" cy="0"/>
        </a:xfrm>
      </p:grpSpPr>
      <p:sp>
        <p:nvSpPr>
          <p:cNvPr id="275" name="Google Shape;275;p38"/>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76" name="Google Shape;276;p38"/>
          <p:cNvSpPr txBox="1"/>
          <p:nvPr/>
        </p:nvSpPr>
        <p:spPr>
          <a:xfrm>
            <a:off x="643467" y="321734"/>
            <a:ext cx="10905066" cy="1135737"/>
          </a:xfrm>
          <a:prstGeom prst="rect">
            <a:avLst/>
          </a:prstGeom>
          <a:noFill/>
          <a:ln>
            <a:noFill/>
          </a:ln>
        </p:spPr>
        <p:txBody>
          <a:bodyPr anchorCtr="0" anchor="ctr" bIns="45700" lIns="91425" spcFirstLastPara="1" rIns="91425" wrap="square" tIns="45700">
            <a:normAutofit/>
          </a:bodyPr>
          <a:lstStyle/>
          <a:p>
            <a:pPr indent="0" lvl="0" marL="0" marR="0" rtl="0" algn="l">
              <a:lnSpc>
                <a:spcPct val="100000"/>
              </a:lnSpc>
              <a:spcBef>
                <a:spcPts val="0"/>
              </a:spcBef>
              <a:spcAft>
                <a:spcPts val="0"/>
              </a:spcAft>
              <a:buClr>
                <a:srgbClr val="0B49CB"/>
              </a:buClr>
              <a:buSzPts val="3700"/>
              <a:buFont typeface="Arial"/>
              <a:buNone/>
            </a:pPr>
            <a:r>
              <a:rPr b="0" i="0" lang="en-US" sz="3700" u="none" cap="none" strike="noStrike">
                <a:solidFill>
                  <a:srgbClr val="0B49CB"/>
                </a:solidFill>
                <a:latin typeface="Arial"/>
                <a:ea typeface="Arial"/>
                <a:cs typeface="Arial"/>
                <a:sym typeface="Arial"/>
              </a:rPr>
              <a:t>All Launch Site Names</a:t>
            </a:r>
            <a:endParaRPr/>
          </a:p>
        </p:txBody>
      </p:sp>
      <p:sp>
        <p:nvSpPr>
          <p:cNvPr id="277" name="Google Shape;277;p38"/>
          <p:cNvSpPr txBox="1"/>
          <p:nvPr>
            <p:ph idx="1" type="body"/>
          </p:nvPr>
        </p:nvSpPr>
        <p:spPr>
          <a:xfrm>
            <a:off x="643469" y="1782981"/>
            <a:ext cx="4008384" cy="4393982"/>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90000"/>
              </a:lnSpc>
              <a:spcBef>
                <a:spcPts val="0"/>
              </a:spcBef>
              <a:spcAft>
                <a:spcPts val="0"/>
              </a:spcAft>
              <a:buClr>
                <a:schemeClr val="dk1"/>
              </a:buClr>
              <a:buSzPts val="2200"/>
              <a:buFont typeface="Arial"/>
              <a:buChar char="•"/>
            </a:pPr>
            <a:r>
              <a:rPr lang="en-US" sz="2200">
                <a:solidFill>
                  <a:schemeClr val="dk1"/>
                </a:solidFill>
              </a:rPr>
              <a:t>The DISTINCT keyword was utilized to display only the unique launch sites from the SpaceX data.</a:t>
            </a:r>
            <a:endParaRPr/>
          </a:p>
          <a:p>
            <a:pPr indent="-101600" lvl="0" marL="228600" marR="0" rtl="0" algn="l">
              <a:lnSpc>
                <a:spcPct val="90000"/>
              </a:lnSpc>
              <a:spcBef>
                <a:spcPts val="1400"/>
              </a:spcBef>
              <a:spcAft>
                <a:spcPts val="0"/>
              </a:spcAft>
              <a:buClr>
                <a:schemeClr val="dk1"/>
              </a:buClr>
              <a:buSzPts val="2000"/>
              <a:buFont typeface="Arial"/>
              <a:buNone/>
            </a:pPr>
            <a:r>
              <a:t/>
            </a:r>
            <a:endParaRPr sz="2000">
              <a:solidFill>
                <a:schemeClr val="dk1"/>
              </a:solidFill>
              <a:latin typeface="Calibri"/>
              <a:ea typeface="Calibri"/>
              <a:cs typeface="Calibri"/>
              <a:sym typeface="Calibri"/>
            </a:endParaRPr>
          </a:p>
        </p:txBody>
      </p:sp>
      <p:grpSp>
        <p:nvGrpSpPr>
          <p:cNvPr id="278" name="Google Shape;278;p38"/>
          <p:cNvGrpSpPr/>
          <p:nvPr/>
        </p:nvGrpSpPr>
        <p:grpSpPr>
          <a:xfrm>
            <a:off x="0" y="4601497"/>
            <a:ext cx="1014060" cy="2017580"/>
            <a:chOff x="0" y="4601497"/>
            <a:chExt cx="1014060" cy="2017580"/>
          </a:xfrm>
        </p:grpSpPr>
        <p:sp>
          <p:nvSpPr>
            <p:cNvPr id="279" name="Google Shape;279;p38"/>
            <p:cNvSpPr/>
            <p:nvPr/>
          </p:nvSpPr>
          <p:spPr>
            <a:xfrm rot="5400000">
              <a:off x="-501760" y="5103257"/>
              <a:ext cx="2017580" cy="1014060"/>
            </a:xfrm>
            <a:prstGeom prst="triangle">
              <a:avLst>
                <a:gd fmla="val 50000" name="adj"/>
              </a:avLst>
            </a:prstGeom>
            <a:solidFill>
              <a:schemeClr val="accent1">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80" name="Google Shape;280;p38"/>
            <p:cNvSpPr/>
            <p:nvPr/>
          </p:nvSpPr>
          <p:spPr>
            <a:xfrm rot="2700000">
              <a:off x="427916" y="5728708"/>
              <a:ext cx="485578" cy="485578"/>
            </a:xfrm>
            <a:prstGeom prst="rect">
              <a:avLst/>
            </a:prstGeom>
            <a:solidFill>
              <a:schemeClr val="accent1">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pic>
        <p:nvPicPr>
          <p:cNvPr id="281" name="Google Shape;281;p38"/>
          <p:cNvPicPr preferRelativeResize="0"/>
          <p:nvPr/>
        </p:nvPicPr>
        <p:blipFill rotWithShape="1">
          <a:blip r:embed="rId3">
            <a:alphaModFix/>
          </a:blip>
          <a:srcRect b="0" l="0" r="0" t="0"/>
          <a:stretch/>
        </p:blipFill>
        <p:spPr>
          <a:xfrm>
            <a:off x="5295320" y="2196715"/>
            <a:ext cx="6253212" cy="3534424"/>
          </a:xfrm>
          <a:prstGeom prst="rect">
            <a:avLst/>
          </a:prstGeom>
          <a:noFill/>
          <a:ln>
            <a:noFill/>
          </a:ln>
        </p:spPr>
      </p:pic>
      <p:grpSp>
        <p:nvGrpSpPr>
          <p:cNvPr id="282" name="Google Shape;282;p38"/>
          <p:cNvGrpSpPr/>
          <p:nvPr/>
        </p:nvGrpSpPr>
        <p:grpSpPr>
          <a:xfrm>
            <a:off x="11219290" y="1"/>
            <a:ext cx="972709" cy="1935307"/>
            <a:chOff x="10918968" y="713127"/>
            <a:chExt cx="1273032" cy="2532832"/>
          </a:xfrm>
        </p:grpSpPr>
        <p:sp>
          <p:nvSpPr>
            <p:cNvPr id="283" name="Google Shape;283;p38"/>
            <p:cNvSpPr/>
            <p:nvPr/>
          </p:nvSpPr>
          <p:spPr>
            <a:xfrm rot="2700000">
              <a:off x="11052629" y="2120024"/>
              <a:ext cx="645368" cy="645368"/>
            </a:xfrm>
            <a:prstGeom prst="rect">
              <a:avLst/>
            </a:prstGeom>
            <a:solidFill>
              <a:schemeClr val="accent4">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84" name="Google Shape;284;p38"/>
            <p:cNvSpPr/>
            <p:nvPr/>
          </p:nvSpPr>
          <p:spPr>
            <a:xfrm rot="-5400000">
              <a:off x="10289068" y="1343027"/>
              <a:ext cx="2532832" cy="1273032"/>
            </a:xfrm>
            <a:prstGeom prst="triangle">
              <a:avLst>
                <a:gd fmla="val 50000" name="adj"/>
              </a:avLst>
            </a:prstGeom>
            <a:solidFill>
              <a:schemeClr val="accent4">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85" name="Google Shape;285;p38"/>
          <p:cNvSpPr txBox="1"/>
          <p:nvPr>
            <p:ph idx="12" type="sldNum"/>
          </p:nvPr>
        </p:nvSpPr>
        <p:spPr>
          <a:xfrm>
            <a:off x="8805333" y="6356350"/>
            <a:ext cx="2743200" cy="365125"/>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sz="1200">
                <a:solidFill>
                  <a:srgbClr val="888888"/>
                </a:solidFill>
                <a:latin typeface="Calibri"/>
                <a:ea typeface="Calibri"/>
                <a:cs typeface="Calibri"/>
                <a:sym typeface="Calibri"/>
              </a:rPr>
              <a:t>‹#›</a:t>
            </a:fld>
            <a:endParaRPr sz="1200">
              <a:solidFill>
                <a:srgbClr val="888888"/>
              </a:solidFill>
              <a:latin typeface="Calibri"/>
              <a:ea typeface="Calibri"/>
              <a:cs typeface="Calibri"/>
              <a:sym typeface="Calibri"/>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89" name="Shape 289"/>
        <p:cNvGrpSpPr/>
        <p:nvPr/>
      </p:nvGrpSpPr>
      <p:grpSpPr>
        <a:xfrm>
          <a:off x="0" y="0"/>
          <a:ext cx="0" cy="0"/>
          <a:chOff x="0" y="0"/>
          <a:chExt cx="0" cy="0"/>
        </a:xfrm>
      </p:grpSpPr>
      <p:sp>
        <p:nvSpPr>
          <p:cNvPr id="290" name="Google Shape;290;p39"/>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91" name="Google Shape;291;p39"/>
          <p:cNvSpPr txBox="1"/>
          <p:nvPr>
            <p:ph idx="1" type="body"/>
          </p:nvPr>
        </p:nvSpPr>
        <p:spPr>
          <a:xfrm>
            <a:off x="770010" y="1825625"/>
            <a:ext cx="10222887" cy="4122999"/>
          </a:xfrm>
          <a:prstGeom prst="rect">
            <a:avLst/>
          </a:prstGeom>
          <a:noFill/>
          <a:ln>
            <a:noFill/>
          </a:ln>
        </p:spPr>
        <p:txBody>
          <a:bodyPr anchorCtr="0" anchor="t" bIns="45700" lIns="91425" spcFirstLastPara="1" rIns="91425" wrap="square" tIns="45700">
            <a:normAutofit/>
          </a:bodyPr>
          <a:lstStyle/>
          <a:p>
            <a:pPr indent="-88900" lvl="0" marL="228600" marR="0" rtl="0" algn="l">
              <a:lnSpc>
                <a:spcPct val="100000"/>
              </a:lnSpc>
              <a:spcBef>
                <a:spcPts val="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a:p>
            <a:pPr indent="-88900" lvl="0" marL="228600" marR="0" rtl="0" algn="l">
              <a:lnSpc>
                <a:spcPct val="100000"/>
              </a:lnSpc>
              <a:spcBef>
                <a:spcPts val="140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a:p>
            <a:pPr indent="-88900" lvl="0" marL="228600" marR="0" rtl="0" algn="l">
              <a:lnSpc>
                <a:spcPct val="100000"/>
              </a:lnSpc>
              <a:spcBef>
                <a:spcPts val="140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a:p>
            <a:pPr indent="-88900" lvl="0" marL="228600" marR="0" rtl="0" algn="l">
              <a:lnSpc>
                <a:spcPct val="100000"/>
              </a:lnSpc>
              <a:spcBef>
                <a:spcPts val="140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a:p>
            <a:pPr indent="-88900" lvl="0" marL="228600" marR="0" rtl="0" algn="l">
              <a:lnSpc>
                <a:spcPct val="100000"/>
              </a:lnSpc>
              <a:spcBef>
                <a:spcPts val="140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a:p>
            <a:pPr indent="-88900" lvl="0" marL="228600" marR="0" rtl="0" algn="l">
              <a:lnSpc>
                <a:spcPct val="100000"/>
              </a:lnSpc>
              <a:spcBef>
                <a:spcPts val="140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rPr>
              <a:t>We utilized the query mentioned earlier to retrieve 5 records that match the launch sites starting with ‘CCA’.</a:t>
            </a:r>
            <a:endParaRPr/>
          </a:p>
        </p:txBody>
      </p:sp>
      <p:sp>
        <p:nvSpPr>
          <p:cNvPr id="292" name="Google Shape;292;p39"/>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Launch Site Names Begin with 'CCA'</a:t>
            </a:r>
            <a:endParaRPr/>
          </a:p>
        </p:txBody>
      </p:sp>
      <p:pic>
        <p:nvPicPr>
          <p:cNvPr id="293" name="Google Shape;293;p39"/>
          <p:cNvPicPr preferRelativeResize="0"/>
          <p:nvPr/>
        </p:nvPicPr>
        <p:blipFill rotWithShape="1">
          <a:blip r:embed="rId4">
            <a:alphaModFix/>
          </a:blip>
          <a:srcRect b="0" l="0" r="0" t="0"/>
          <a:stretch/>
        </p:blipFill>
        <p:spPr>
          <a:xfrm>
            <a:off x="867266" y="1626375"/>
            <a:ext cx="10028374" cy="2907149"/>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97" name="Shape 297"/>
        <p:cNvGrpSpPr/>
        <p:nvPr/>
      </p:nvGrpSpPr>
      <p:grpSpPr>
        <a:xfrm>
          <a:off x="0" y="0"/>
          <a:ext cx="0" cy="0"/>
          <a:chOff x="0" y="0"/>
          <a:chExt cx="0" cy="0"/>
        </a:xfrm>
      </p:grpSpPr>
      <p:sp>
        <p:nvSpPr>
          <p:cNvPr id="298" name="Google Shape;298;p40"/>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99" name="Google Shape;299;p40"/>
          <p:cNvSpPr txBox="1"/>
          <p:nvPr>
            <p:ph idx="1" type="body"/>
          </p:nvPr>
        </p:nvSpPr>
        <p:spPr>
          <a:xfrm>
            <a:off x="770010" y="1825625"/>
            <a:ext cx="9745589" cy="4351338"/>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rPr>
              <a:t>The query below was used to calculate the total payload carried by boosters from NASA as 45596.</a:t>
            </a:r>
            <a:endParaRPr/>
          </a:p>
        </p:txBody>
      </p:sp>
      <p:sp>
        <p:nvSpPr>
          <p:cNvPr id="300" name="Google Shape;300;p40"/>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Total Payload Mass</a:t>
            </a:r>
            <a:endParaRPr/>
          </a:p>
        </p:txBody>
      </p:sp>
      <p:pic>
        <p:nvPicPr>
          <p:cNvPr id="301" name="Google Shape;301;p40"/>
          <p:cNvPicPr preferRelativeResize="0"/>
          <p:nvPr/>
        </p:nvPicPr>
        <p:blipFill rotWithShape="1">
          <a:blip r:embed="rId4">
            <a:alphaModFix/>
          </a:blip>
          <a:srcRect b="0" l="0" r="0" t="0"/>
          <a:stretch/>
        </p:blipFill>
        <p:spPr>
          <a:xfrm>
            <a:off x="1858945" y="2833181"/>
            <a:ext cx="7415269" cy="2942144"/>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5" name="Shape 305"/>
        <p:cNvGrpSpPr/>
        <p:nvPr/>
      </p:nvGrpSpPr>
      <p:grpSpPr>
        <a:xfrm>
          <a:off x="0" y="0"/>
          <a:ext cx="0" cy="0"/>
          <a:chOff x="0" y="0"/>
          <a:chExt cx="0" cy="0"/>
        </a:xfrm>
      </p:grpSpPr>
      <p:sp>
        <p:nvSpPr>
          <p:cNvPr id="306" name="Google Shape;306;p41"/>
          <p:cNvSpPr txBox="1"/>
          <p:nvPr/>
        </p:nvSpPr>
        <p:spPr>
          <a:xfrm>
            <a:off x="648929" y="629266"/>
            <a:ext cx="3505495" cy="1622321"/>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rgbClr val="0B49CB"/>
              </a:buClr>
              <a:buSzPts val="3700"/>
              <a:buFont typeface="Arial"/>
              <a:buNone/>
            </a:pPr>
            <a:r>
              <a:rPr lang="en-US" sz="3700">
                <a:solidFill>
                  <a:srgbClr val="0B49CB"/>
                </a:solidFill>
                <a:latin typeface="Arial"/>
                <a:ea typeface="Arial"/>
                <a:cs typeface="Arial"/>
                <a:sym typeface="Arial"/>
              </a:rPr>
              <a:t>Average Payload Mass by F9 v1.1</a:t>
            </a:r>
            <a:endParaRPr/>
          </a:p>
        </p:txBody>
      </p:sp>
      <p:sp>
        <p:nvSpPr>
          <p:cNvPr id="307" name="Google Shape;307;p41"/>
          <p:cNvSpPr txBox="1"/>
          <p:nvPr>
            <p:ph idx="1" type="body"/>
          </p:nvPr>
        </p:nvSpPr>
        <p:spPr>
          <a:xfrm>
            <a:off x="648931" y="2438400"/>
            <a:ext cx="3505494" cy="3785419"/>
          </a:xfrm>
          <a:prstGeom prst="rect">
            <a:avLst/>
          </a:prstGeom>
          <a:noFill/>
          <a:ln>
            <a:noFill/>
          </a:ln>
        </p:spPr>
        <p:txBody>
          <a:bodyPr anchorCtr="0" anchor="t" bIns="45700" lIns="91425" spcFirstLastPara="1" rIns="91425" wrap="square" tIns="45700">
            <a:normAutofit/>
          </a:bodyPr>
          <a:lstStyle/>
          <a:p>
            <a:pPr indent="-241300" lvl="0" marL="228600" marR="0" rtl="0" algn="l">
              <a:lnSpc>
                <a:spcPct val="90000"/>
              </a:lnSpc>
              <a:spcBef>
                <a:spcPts val="0"/>
              </a:spcBef>
              <a:spcAft>
                <a:spcPts val="0"/>
              </a:spcAft>
              <a:buClr>
                <a:schemeClr val="dk1"/>
              </a:buClr>
              <a:buSzPts val="2200"/>
              <a:buFont typeface="Arial"/>
              <a:buChar char="•"/>
            </a:pPr>
            <a:r>
              <a:rPr lang="en-US" sz="2200">
                <a:solidFill>
                  <a:schemeClr val="dk1"/>
                </a:solidFill>
              </a:rPr>
              <a:t>The average payload mass carried by booster version F9 v1.1 was determined to be 2928.4 using the appropriate query.</a:t>
            </a:r>
            <a:endParaRPr sz="2200"/>
          </a:p>
          <a:p>
            <a:pPr indent="-101600" lvl="0" marL="228600" marR="0" rtl="0" algn="l">
              <a:lnSpc>
                <a:spcPct val="90000"/>
              </a:lnSpc>
              <a:spcBef>
                <a:spcPts val="1400"/>
              </a:spcBef>
              <a:spcAft>
                <a:spcPts val="0"/>
              </a:spcAft>
              <a:buClr>
                <a:schemeClr val="dk1"/>
              </a:buClr>
              <a:buSzPts val="2000"/>
              <a:buFont typeface="Arial"/>
              <a:buNone/>
            </a:pPr>
            <a:r>
              <a:t/>
            </a:r>
            <a:endParaRPr sz="2000">
              <a:solidFill>
                <a:schemeClr val="dk1"/>
              </a:solidFill>
              <a:latin typeface="Calibri"/>
              <a:ea typeface="Calibri"/>
              <a:cs typeface="Calibri"/>
              <a:sym typeface="Calibri"/>
            </a:endParaRPr>
          </a:p>
        </p:txBody>
      </p:sp>
      <p:sp>
        <p:nvSpPr>
          <p:cNvPr id="308" name="Google Shape;308;p41"/>
          <p:cNvSpPr/>
          <p:nvPr/>
        </p:nvSpPr>
        <p:spPr>
          <a:xfrm>
            <a:off x="4639056" y="0"/>
            <a:ext cx="7552944" cy="6858000"/>
          </a:xfrm>
          <a:prstGeom prst="rect">
            <a:avLst/>
          </a:prstGeom>
          <a:solidFill>
            <a:srgbClr val="C8CAC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09" name="Google Shape;309;p41"/>
          <p:cNvSpPr/>
          <p:nvPr/>
        </p:nvSpPr>
        <p:spPr>
          <a:xfrm>
            <a:off x="5123688" y="557784"/>
            <a:ext cx="6584098" cy="5739187"/>
          </a:xfrm>
          <a:prstGeom prst="roundRect">
            <a:avLst>
              <a:gd fmla="val 0" name="adj"/>
            </a:avLst>
          </a:prstGeom>
          <a:solidFill>
            <a:srgbClr val="FFFFFF"/>
          </a:solidFill>
          <a:ln cap="flat" cmpd="sng" w="9525">
            <a:solidFill>
              <a:srgbClr val="C8CACA"/>
            </a:solidFill>
            <a:prstDash val="solid"/>
            <a:miter lim="800000"/>
            <a:headEnd len="sm" w="sm" type="none"/>
            <a:tailEnd len="sm" w="sm" type="none"/>
          </a:ln>
          <a:effectLst>
            <a:outerShdw blurRad="57150" rotWithShape="0" algn="t" dir="5400000" dist="19050">
              <a:srgbClr val="000000">
                <a:alpha val="62745"/>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310" name="Google Shape;310;p41"/>
          <p:cNvPicPr preferRelativeResize="0"/>
          <p:nvPr/>
        </p:nvPicPr>
        <p:blipFill rotWithShape="1">
          <a:blip r:embed="rId3">
            <a:alphaModFix/>
          </a:blip>
          <a:srcRect b="0" l="0" r="0" t="0"/>
          <a:stretch/>
        </p:blipFill>
        <p:spPr>
          <a:xfrm>
            <a:off x="5405862" y="2217937"/>
            <a:ext cx="6019331" cy="2418879"/>
          </a:xfrm>
          <a:prstGeom prst="rect">
            <a:avLst/>
          </a:prstGeom>
          <a:noFill/>
          <a:ln>
            <a:noFill/>
          </a:ln>
        </p:spPr>
      </p:pic>
      <p:sp>
        <p:nvSpPr>
          <p:cNvPr id="311" name="Google Shape;311;p4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sz="1200">
                <a:solidFill>
                  <a:srgbClr val="303030"/>
                </a:solidFill>
                <a:latin typeface="Calibri"/>
                <a:ea typeface="Calibri"/>
                <a:cs typeface="Calibri"/>
                <a:sym typeface="Calibri"/>
              </a:rPr>
              <a:t>‹#›</a:t>
            </a:fld>
            <a:endParaRPr sz="1200">
              <a:solidFill>
                <a:srgbClr val="303030"/>
              </a:solidFill>
              <a:latin typeface="Calibri"/>
              <a:ea typeface="Calibri"/>
              <a:cs typeface="Calibri"/>
              <a:sym typeface="Calibri"/>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5" name="Shape 315"/>
        <p:cNvGrpSpPr/>
        <p:nvPr/>
      </p:nvGrpSpPr>
      <p:grpSpPr>
        <a:xfrm>
          <a:off x="0" y="0"/>
          <a:ext cx="0" cy="0"/>
          <a:chOff x="0" y="0"/>
          <a:chExt cx="0" cy="0"/>
        </a:xfrm>
      </p:grpSpPr>
      <p:sp>
        <p:nvSpPr>
          <p:cNvPr id="316" name="Google Shape;316;p42"/>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7" name="Google Shape;317;p42"/>
          <p:cNvSpPr txBox="1"/>
          <p:nvPr/>
        </p:nvSpPr>
        <p:spPr>
          <a:xfrm>
            <a:off x="643467" y="321734"/>
            <a:ext cx="10905066" cy="1135737"/>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rgbClr val="0B49CB"/>
              </a:buClr>
              <a:buSzPts val="3600"/>
              <a:buFont typeface="Arial"/>
              <a:buNone/>
            </a:pPr>
            <a:r>
              <a:rPr lang="en-US" sz="3600">
                <a:solidFill>
                  <a:srgbClr val="0B49CB"/>
                </a:solidFill>
                <a:latin typeface="Arial"/>
                <a:ea typeface="Arial"/>
                <a:cs typeface="Arial"/>
                <a:sym typeface="Arial"/>
              </a:rPr>
              <a:t>First Successful Ground Landing Date</a:t>
            </a:r>
            <a:endParaRPr/>
          </a:p>
        </p:txBody>
      </p:sp>
      <p:sp>
        <p:nvSpPr>
          <p:cNvPr id="318" name="Google Shape;318;p42"/>
          <p:cNvSpPr txBox="1"/>
          <p:nvPr>
            <p:ph idx="1" type="body"/>
          </p:nvPr>
        </p:nvSpPr>
        <p:spPr>
          <a:xfrm>
            <a:off x="643469" y="1782981"/>
            <a:ext cx="4008384" cy="4393982"/>
          </a:xfrm>
          <a:prstGeom prst="rect">
            <a:avLst/>
          </a:prstGeom>
          <a:noFill/>
          <a:ln>
            <a:noFill/>
          </a:ln>
        </p:spPr>
        <p:txBody>
          <a:bodyPr anchorCtr="0" anchor="t" bIns="45700" lIns="91425" spcFirstLastPara="1" rIns="91425" wrap="square" tIns="45700">
            <a:normAutofit/>
          </a:bodyPr>
          <a:lstStyle/>
          <a:p>
            <a:pPr indent="-254000" lvl="0" marL="228600" marR="0" rtl="0" algn="l">
              <a:lnSpc>
                <a:spcPct val="90000"/>
              </a:lnSpc>
              <a:spcBef>
                <a:spcPts val="0"/>
              </a:spcBef>
              <a:spcAft>
                <a:spcPts val="0"/>
              </a:spcAft>
              <a:buClr>
                <a:schemeClr val="dk1"/>
              </a:buClr>
              <a:buSzPts val="2200"/>
              <a:buFont typeface="Arial"/>
              <a:buChar char="•"/>
            </a:pPr>
            <a:r>
              <a:rPr lang="en-US" sz="2200">
                <a:solidFill>
                  <a:schemeClr val="dk1"/>
                </a:solidFill>
              </a:rPr>
              <a:t>We noticed that the initial successful landing outcome on a ground pad occurred on December 22nd, 2015.</a:t>
            </a:r>
            <a:endParaRPr sz="2200"/>
          </a:p>
        </p:txBody>
      </p:sp>
      <p:grpSp>
        <p:nvGrpSpPr>
          <p:cNvPr id="319" name="Google Shape;319;p42"/>
          <p:cNvGrpSpPr/>
          <p:nvPr/>
        </p:nvGrpSpPr>
        <p:grpSpPr>
          <a:xfrm>
            <a:off x="0" y="4601497"/>
            <a:ext cx="1014060" cy="2017580"/>
            <a:chOff x="0" y="4601497"/>
            <a:chExt cx="1014060" cy="2017580"/>
          </a:xfrm>
        </p:grpSpPr>
        <p:sp>
          <p:nvSpPr>
            <p:cNvPr id="320" name="Google Shape;320;p42"/>
            <p:cNvSpPr/>
            <p:nvPr/>
          </p:nvSpPr>
          <p:spPr>
            <a:xfrm rot="5400000">
              <a:off x="-501760" y="5103257"/>
              <a:ext cx="2017580" cy="1014060"/>
            </a:xfrm>
            <a:prstGeom prst="triangle">
              <a:avLst>
                <a:gd fmla="val 50000" name="adj"/>
              </a:avLst>
            </a:prstGeom>
            <a:solidFill>
              <a:schemeClr val="accent1">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1" name="Google Shape;321;p42"/>
            <p:cNvSpPr/>
            <p:nvPr/>
          </p:nvSpPr>
          <p:spPr>
            <a:xfrm rot="2700000">
              <a:off x="427916" y="5728708"/>
              <a:ext cx="485578" cy="485578"/>
            </a:xfrm>
            <a:prstGeom prst="rect">
              <a:avLst/>
            </a:prstGeom>
            <a:solidFill>
              <a:schemeClr val="accent1">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pic>
        <p:nvPicPr>
          <p:cNvPr id="322" name="Google Shape;322;p42"/>
          <p:cNvPicPr preferRelativeResize="0"/>
          <p:nvPr/>
        </p:nvPicPr>
        <p:blipFill rotWithShape="1">
          <a:blip r:embed="rId3">
            <a:alphaModFix/>
          </a:blip>
          <a:srcRect b="0" l="0" r="0" t="0"/>
          <a:stretch/>
        </p:blipFill>
        <p:spPr>
          <a:xfrm>
            <a:off x="5295320" y="2716765"/>
            <a:ext cx="6253212" cy="2494323"/>
          </a:xfrm>
          <a:prstGeom prst="rect">
            <a:avLst/>
          </a:prstGeom>
          <a:noFill/>
          <a:ln>
            <a:noFill/>
          </a:ln>
        </p:spPr>
      </p:pic>
      <p:grpSp>
        <p:nvGrpSpPr>
          <p:cNvPr id="323" name="Google Shape;323;p42"/>
          <p:cNvGrpSpPr/>
          <p:nvPr/>
        </p:nvGrpSpPr>
        <p:grpSpPr>
          <a:xfrm>
            <a:off x="11219290" y="1"/>
            <a:ext cx="972709" cy="1935307"/>
            <a:chOff x="10918968" y="713127"/>
            <a:chExt cx="1273032" cy="2532832"/>
          </a:xfrm>
        </p:grpSpPr>
        <p:sp>
          <p:nvSpPr>
            <p:cNvPr id="324" name="Google Shape;324;p42"/>
            <p:cNvSpPr/>
            <p:nvPr/>
          </p:nvSpPr>
          <p:spPr>
            <a:xfrm rot="2700000">
              <a:off x="11052629" y="2120024"/>
              <a:ext cx="645368" cy="645368"/>
            </a:xfrm>
            <a:prstGeom prst="rect">
              <a:avLst/>
            </a:prstGeom>
            <a:solidFill>
              <a:schemeClr val="accent4">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5" name="Google Shape;325;p42"/>
            <p:cNvSpPr/>
            <p:nvPr/>
          </p:nvSpPr>
          <p:spPr>
            <a:xfrm rot="-5400000">
              <a:off x="10289068" y="1343027"/>
              <a:ext cx="2532832" cy="1273032"/>
            </a:xfrm>
            <a:prstGeom prst="triangle">
              <a:avLst>
                <a:gd fmla="val 50000" name="adj"/>
              </a:avLst>
            </a:prstGeom>
            <a:solidFill>
              <a:schemeClr val="accent4">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326" name="Google Shape;326;p42"/>
          <p:cNvSpPr txBox="1"/>
          <p:nvPr>
            <p:ph idx="12" type="sldNum"/>
          </p:nvPr>
        </p:nvSpPr>
        <p:spPr>
          <a:xfrm>
            <a:off x="8805333" y="6356350"/>
            <a:ext cx="2743200" cy="365125"/>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sz="1200">
                <a:solidFill>
                  <a:srgbClr val="888888"/>
                </a:solidFill>
                <a:latin typeface="Calibri"/>
                <a:ea typeface="Calibri"/>
                <a:cs typeface="Calibri"/>
                <a:sym typeface="Calibri"/>
              </a:rPr>
              <a:t>‹#›</a:t>
            </a:fld>
            <a:endParaRPr sz="1200">
              <a:solidFill>
                <a:srgbClr val="888888"/>
              </a:solidFill>
              <a:latin typeface="Calibri"/>
              <a:ea typeface="Calibri"/>
              <a:cs typeface="Calibri"/>
              <a:sym typeface="Calibri"/>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0" name="Shape 330"/>
        <p:cNvGrpSpPr/>
        <p:nvPr/>
      </p:nvGrpSpPr>
      <p:grpSpPr>
        <a:xfrm>
          <a:off x="0" y="0"/>
          <a:ext cx="0" cy="0"/>
          <a:chOff x="0" y="0"/>
          <a:chExt cx="0" cy="0"/>
        </a:xfrm>
      </p:grpSpPr>
      <p:sp>
        <p:nvSpPr>
          <p:cNvPr id="331" name="Google Shape;331;p43"/>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332" name="Google Shape;332;p43"/>
          <p:cNvGrpSpPr/>
          <p:nvPr/>
        </p:nvGrpSpPr>
        <p:grpSpPr>
          <a:xfrm flipH="1">
            <a:off x="0" y="1"/>
            <a:ext cx="972709" cy="1935307"/>
            <a:chOff x="10918968" y="713127"/>
            <a:chExt cx="1273032" cy="2532832"/>
          </a:xfrm>
        </p:grpSpPr>
        <p:sp>
          <p:nvSpPr>
            <p:cNvPr id="333" name="Google Shape;333;p43"/>
            <p:cNvSpPr/>
            <p:nvPr/>
          </p:nvSpPr>
          <p:spPr>
            <a:xfrm rot="2700000">
              <a:off x="11052629" y="2120024"/>
              <a:ext cx="645368" cy="645368"/>
            </a:xfrm>
            <a:prstGeom prst="rect">
              <a:avLst/>
            </a:prstGeom>
            <a:solidFill>
              <a:schemeClr val="accent4">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4" name="Google Shape;334;p43"/>
            <p:cNvSpPr/>
            <p:nvPr/>
          </p:nvSpPr>
          <p:spPr>
            <a:xfrm rot="-5400000">
              <a:off x="10289068" y="1343027"/>
              <a:ext cx="2532832" cy="1273032"/>
            </a:xfrm>
            <a:prstGeom prst="triangle">
              <a:avLst>
                <a:gd fmla="val 50000" name="adj"/>
              </a:avLst>
            </a:prstGeom>
            <a:solidFill>
              <a:schemeClr val="accent4">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335" name="Google Shape;335;p43"/>
          <p:cNvSpPr txBox="1"/>
          <p:nvPr/>
        </p:nvSpPr>
        <p:spPr>
          <a:xfrm>
            <a:off x="643467" y="321734"/>
            <a:ext cx="10905066" cy="1135737"/>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rgbClr val="0B49CB"/>
              </a:buClr>
              <a:buSzPts val="3600"/>
              <a:buFont typeface="Arial"/>
              <a:buNone/>
            </a:pPr>
            <a:r>
              <a:rPr lang="en-US" sz="3600">
                <a:solidFill>
                  <a:srgbClr val="0B49CB"/>
                </a:solidFill>
                <a:latin typeface="Arial"/>
                <a:ea typeface="Arial"/>
                <a:cs typeface="Arial"/>
                <a:sym typeface="Arial"/>
              </a:rPr>
              <a:t>Successful Drone Ship Landing with Payload between 4000 and 6000</a:t>
            </a:r>
            <a:endParaRPr/>
          </a:p>
        </p:txBody>
      </p:sp>
      <p:pic>
        <p:nvPicPr>
          <p:cNvPr id="336" name="Google Shape;336;p43"/>
          <p:cNvPicPr preferRelativeResize="0"/>
          <p:nvPr/>
        </p:nvPicPr>
        <p:blipFill rotWithShape="1">
          <a:blip r:embed="rId3">
            <a:alphaModFix/>
          </a:blip>
          <a:srcRect b="0" l="0" r="0" t="0"/>
          <a:stretch/>
        </p:blipFill>
        <p:spPr>
          <a:xfrm>
            <a:off x="643467" y="1782981"/>
            <a:ext cx="6253214" cy="4284116"/>
          </a:xfrm>
          <a:prstGeom prst="rect">
            <a:avLst/>
          </a:prstGeom>
          <a:noFill/>
          <a:ln>
            <a:noFill/>
          </a:ln>
        </p:spPr>
      </p:pic>
      <p:sp>
        <p:nvSpPr>
          <p:cNvPr id="337" name="Google Shape;337;p43"/>
          <p:cNvSpPr txBox="1"/>
          <p:nvPr>
            <p:ph idx="1" type="body"/>
          </p:nvPr>
        </p:nvSpPr>
        <p:spPr>
          <a:xfrm>
            <a:off x="7544052" y="1782981"/>
            <a:ext cx="4004479" cy="4393982"/>
          </a:xfrm>
          <a:prstGeom prst="rect">
            <a:avLst/>
          </a:prstGeom>
          <a:noFill/>
          <a:ln>
            <a:noFill/>
          </a:ln>
        </p:spPr>
        <p:txBody>
          <a:bodyPr anchorCtr="0" anchor="t" bIns="45700" lIns="91425" spcFirstLastPara="1" rIns="91425" wrap="square" tIns="45700">
            <a:normAutofit/>
          </a:bodyPr>
          <a:lstStyle/>
          <a:p>
            <a:pPr indent="-317500" lvl="0" marL="457200" marR="0" rtl="0" algn="l">
              <a:lnSpc>
                <a:spcPct val="90000"/>
              </a:lnSpc>
              <a:spcBef>
                <a:spcPts val="1400"/>
              </a:spcBef>
              <a:spcAft>
                <a:spcPts val="0"/>
              </a:spcAft>
              <a:buClr>
                <a:schemeClr val="dk1"/>
              </a:buClr>
              <a:buSzPts val="1400"/>
              <a:buChar char="●"/>
            </a:pPr>
            <a:r>
              <a:rPr lang="en-US" sz="2200">
                <a:solidFill>
                  <a:schemeClr val="dk1"/>
                </a:solidFill>
              </a:rPr>
              <a:t>We filtered boosters that had successfully landed on a drone ship by using the WHERE clause, and applied the AND condition to determine successful landings with a payload mass between 4000 and 6000.</a:t>
            </a:r>
            <a:endParaRPr sz="2200">
              <a:solidFill>
                <a:schemeClr val="dk1"/>
              </a:solidFill>
              <a:latin typeface="Calibri"/>
              <a:ea typeface="Calibri"/>
              <a:cs typeface="Calibri"/>
              <a:sym typeface="Calibri"/>
            </a:endParaRPr>
          </a:p>
        </p:txBody>
      </p:sp>
      <p:sp>
        <p:nvSpPr>
          <p:cNvPr id="338" name="Google Shape;338;p43"/>
          <p:cNvSpPr txBox="1"/>
          <p:nvPr>
            <p:ph idx="12" type="sldNum"/>
          </p:nvPr>
        </p:nvSpPr>
        <p:spPr>
          <a:xfrm>
            <a:off x="8805332" y="6356350"/>
            <a:ext cx="2743200" cy="365125"/>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sz="1200">
                <a:solidFill>
                  <a:srgbClr val="888888"/>
                </a:solidFill>
                <a:latin typeface="Calibri"/>
                <a:ea typeface="Calibri"/>
                <a:cs typeface="Calibri"/>
                <a:sym typeface="Calibri"/>
              </a:rPr>
              <a:t>‹#›</a:t>
            </a:fld>
            <a:endParaRPr sz="1200">
              <a:solidFill>
                <a:srgbClr val="888888"/>
              </a:solidFill>
              <a:latin typeface="Calibri"/>
              <a:ea typeface="Calibri"/>
              <a:cs typeface="Calibri"/>
              <a:sym typeface="Calibri"/>
            </a:endParaRPr>
          </a:p>
        </p:txBody>
      </p:sp>
      <p:grpSp>
        <p:nvGrpSpPr>
          <p:cNvPr id="339" name="Google Shape;339;p43"/>
          <p:cNvGrpSpPr/>
          <p:nvPr/>
        </p:nvGrpSpPr>
        <p:grpSpPr>
          <a:xfrm>
            <a:off x="11177940" y="4601497"/>
            <a:ext cx="1014060" cy="2017580"/>
            <a:chOff x="11177940" y="4601497"/>
            <a:chExt cx="1014060" cy="2017580"/>
          </a:xfrm>
        </p:grpSpPr>
        <p:sp>
          <p:nvSpPr>
            <p:cNvPr id="340" name="Google Shape;340;p43"/>
            <p:cNvSpPr/>
            <p:nvPr/>
          </p:nvSpPr>
          <p:spPr>
            <a:xfrm flipH="1" rot="-5400000">
              <a:off x="10676180" y="5103257"/>
              <a:ext cx="2017580" cy="1014060"/>
            </a:xfrm>
            <a:prstGeom prst="triangle">
              <a:avLst>
                <a:gd fmla="val 50000" name="adj"/>
              </a:avLst>
            </a:prstGeom>
            <a:solidFill>
              <a:schemeClr val="accent1">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41" name="Google Shape;341;p43"/>
            <p:cNvSpPr/>
            <p:nvPr/>
          </p:nvSpPr>
          <p:spPr>
            <a:xfrm rot="2700000">
              <a:off x="11278506" y="5728708"/>
              <a:ext cx="485578" cy="485578"/>
            </a:xfrm>
            <a:prstGeom prst="rect">
              <a:avLst/>
            </a:prstGeom>
            <a:solidFill>
              <a:schemeClr val="accent1">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9" name="Shape 99"/>
        <p:cNvGrpSpPr/>
        <p:nvPr/>
      </p:nvGrpSpPr>
      <p:grpSpPr>
        <a:xfrm>
          <a:off x="0" y="0"/>
          <a:ext cx="0" cy="0"/>
          <a:chOff x="0" y="0"/>
          <a:chExt cx="0" cy="0"/>
        </a:xfrm>
      </p:grpSpPr>
      <p:sp>
        <p:nvSpPr>
          <p:cNvPr id="100" name="Google Shape;100;p17"/>
          <p:cNvSpPr txBox="1"/>
          <p:nvPr>
            <p:ph idx="12" type="sldNum"/>
          </p:nvPr>
        </p:nvSpPr>
        <p:spPr>
          <a:xfrm>
            <a:off x="8714772" y="6332572"/>
            <a:ext cx="2743200" cy="401638"/>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a:t>‹#›</a:t>
            </a:fld>
            <a:endParaRPr/>
          </a:p>
        </p:txBody>
      </p:sp>
      <p:sp>
        <p:nvSpPr>
          <p:cNvPr id="101" name="Google Shape;101;p17"/>
          <p:cNvSpPr txBox="1"/>
          <p:nvPr/>
        </p:nvSpPr>
        <p:spPr>
          <a:xfrm>
            <a:off x="770011" y="1502559"/>
            <a:ext cx="10687961" cy="4816791"/>
          </a:xfrm>
          <a:prstGeom prst="rect">
            <a:avLst/>
          </a:prstGeom>
          <a:noFill/>
          <a:ln>
            <a:noFill/>
          </a:ln>
        </p:spPr>
        <p:txBody>
          <a:bodyPr anchorCtr="0" anchor="t" bIns="45700" lIns="91425" spcFirstLastPara="1" rIns="91425" wrap="square" tIns="45700">
            <a:normAutofit fontScale="92500" lnSpcReduction="20000"/>
          </a:bodyPr>
          <a:lstStyle/>
          <a:p>
            <a:pPr indent="-228600" lvl="0" marL="228600" marR="0" rtl="0" algn="l">
              <a:lnSpc>
                <a:spcPct val="100000"/>
              </a:lnSpc>
              <a:spcBef>
                <a:spcPts val="0"/>
              </a:spcBef>
              <a:spcAft>
                <a:spcPts val="0"/>
              </a:spcAft>
              <a:buClr>
                <a:srgbClr val="292929"/>
              </a:buClr>
              <a:buSzPct val="100000"/>
              <a:buFont typeface="Arial"/>
              <a:buChar char="•"/>
            </a:pPr>
            <a:r>
              <a:rPr lang="en-US" sz="2200">
                <a:solidFill>
                  <a:srgbClr val="292929"/>
                </a:solidFill>
                <a:latin typeface="Arial"/>
                <a:ea typeface="Arial"/>
                <a:cs typeface="Arial"/>
                <a:sym typeface="Arial"/>
              </a:rPr>
              <a:t>Summary of methodologies</a:t>
            </a:r>
            <a:endParaRPr/>
          </a:p>
          <a:p>
            <a:pPr indent="-228600" lvl="1" marL="685800" marR="0" rtl="0" algn="l">
              <a:lnSpc>
                <a:spcPct val="100000"/>
              </a:lnSpc>
              <a:spcBef>
                <a:spcPts val="1400"/>
              </a:spcBef>
              <a:spcAft>
                <a:spcPts val="0"/>
              </a:spcAft>
              <a:buClr>
                <a:srgbClr val="292929"/>
              </a:buClr>
              <a:buSzPct val="100000"/>
              <a:buFont typeface="Arial"/>
              <a:buChar char="-"/>
            </a:pPr>
            <a:r>
              <a:rPr lang="en-US" sz="1800">
                <a:solidFill>
                  <a:srgbClr val="292929"/>
                </a:solidFill>
              </a:rPr>
              <a:t>Collecting data via API</a:t>
            </a:r>
            <a:endParaRPr sz="1800">
              <a:solidFill>
                <a:srgbClr val="292929"/>
              </a:solidFill>
            </a:endParaRPr>
          </a:p>
          <a:p>
            <a:pPr indent="-228600" lvl="1" marL="685800" marR="0" rtl="0" algn="l">
              <a:lnSpc>
                <a:spcPct val="100000"/>
              </a:lnSpc>
              <a:spcBef>
                <a:spcPts val="1400"/>
              </a:spcBef>
              <a:spcAft>
                <a:spcPts val="0"/>
              </a:spcAft>
              <a:buClr>
                <a:srgbClr val="292929"/>
              </a:buClr>
              <a:buSzPct val="100000"/>
              <a:buFont typeface="Arial"/>
              <a:buChar char="-"/>
            </a:pPr>
            <a:r>
              <a:rPr lang="en-US" sz="1800">
                <a:solidFill>
                  <a:srgbClr val="292929"/>
                </a:solidFill>
              </a:rPr>
              <a:t>Scraping data from websites for collection</a:t>
            </a:r>
            <a:endParaRPr sz="1800">
              <a:solidFill>
                <a:srgbClr val="292929"/>
              </a:solidFill>
            </a:endParaRPr>
          </a:p>
          <a:p>
            <a:pPr indent="-228600" lvl="1" marL="685800" marR="0" rtl="0" algn="l">
              <a:lnSpc>
                <a:spcPct val="100000"/>
              </a:lnSpc>
              <a:spcBef>
                <a:spcPts val="1400"/>
              </a:spcBef>
              <a:spcAft>
                <a:spcPts val="0"/>
              </a:spcAft>
              <a:buClr>
                <a:srgbClr val="292929"/>
              </a:buClr>
              <a:buSzPct val="100000"/>
              <a:buFont typeface="Arial"/>
              <a:buChar char="-"/>
            </a:pPr>
            <a:r>
              <a:rPr lang="en-US" sz="1800">
                <a:solidFill>
                  <a:srgbClr val="292929"/>
                </a:solidFill>
              </a:rPr>
              <a:t>Data wrangling and cleaning</a:t>
            </a:r>
            <a:endParaRPr sz="1800">
              <a:solidFill>
                <a:srgbClr val="292929"/>
              </a:solidFill>
            </a:endParaRPr>
          </a:p>
          <a:p>
            <a:pPr indent="-228600" lvl="1" marL="685800" marR="0" rtl="0" algn="l">
              <a:lnSpc>
                <a:spcPct val="100000"/>
              </a:lnSpc>
              <a:spcBef>
                <a:spcPts val="1400"/>
              </a:spcBef>
              <a:spcAft>
                <a:spcPts val="0"/>
              </a:spcAft>
              <a:buClr>
                <a:srgbClr val="292929"/>
              </a:buClr>
              <a:buSzPct val="100000"/>
              <a:buFont typeface="Arial"/>
              <a:buChar char="-"/>
            </a:pPr>
            <a:r>
              <a:rPr lang="en-US" sz="1800">
                <a:solidFill>
                  <a:srgbClr val="292929"/>
                </a:solidFill>
              </a:rPr>
              <a:t>Analyzing data through SQL queries for exploratory purposes</a:t>
            </a:r>
            <a:endParaRPr sz="1800">
              <a:solidFill>
                <a:srgbClr val="292929"/>
              </a:solidFill>
            </a:endParaRPr>
          </a:p>
          <a:p>
            <a:pPr indent="-228600" lvl="1" marL="685800" marR="0" rtl="0" algn="l">
              <a:lnSpc>
                <a:spcPct val="100000"/>
              </a:lnSpc>
              <a:spcBef>
                <a:spcPts val="1400"/>
              </a:spcBef>
              <a:spcAft>
                <a:spcPts val="0"/>
              </a:spcAft>
              <a:buClr>
                <a:srgbClr val="292929"/>
              </a:buClr>
              <a:buSzPct val="100000"/>
              <a:buFont typeface="Arial"/>
              <a:buChar char="-"/>
            </a:pPr>
            <a:r>
              <a:rPr lang="en-US" sz="1800">
                <a:solidFill>
                  <a:srgbClr val="292929"/>
                </a:solidFill>
              </a:rPr>
              <a:t>Exploratory data analysis through visualization techniques</a:t>
            </a:r>
            <a:endParaRPr sz="1800">
              <a:solidFill>
                <a:srgbClr val="292929"/>
              </a:solidFill>
            </a:endParaRPr>
          </a:p>
          <a:p>
            <a:pPr indent="-228600" lvl="1" marL="685800" marR="0" rtl="0" algn="l">
              <a:lnSpc>
                <a:spcPct val="100000"/>
              </a:lnSpc>
              <a:spcBef>
                <a:spcPts val="1400"/>
              </a:spcBef>
              <a:spcAft>
                <a:spcPts val="0"/>
              </a:spcAft>
              <a:buClr>
                <a:srgbClr val="292929"/>
              </a:buClr>
              <a:buSzPct val="100000"/>
              <a:buFont typeface="Arial"/>
              <a:buChar char="-"/>
            </a:pPr>
            <a:r>
              <a:rPr lang="en-US" sz="1800">
                <a:solidFill>
                  <a:srgbClr val="292929"/>
                </a:solidFill>
              </a:rPr>
              <a:t>Interactive visual analytics using Folium library.</a:t>
            </a:r>
            <a:endParaRPr sz="1800">
              <a:solidFill>
                <a:srgbClr val="292929"/>
              </a:solidFill>
            </a:endParaRPr>
          </a:p>
          <a:p>
            <a:pPr indent="-228600" lvl="0" marL="228600" marR="0" rtl="0" algn="l">
              <a:lnSpc>
                <a:spcPct val="100000"/>
              </a:lnSpc>
              <a:spcBef>
                <a:spcPts val="1400"/>
              </a:spcBef>
              <a:spcAft>
                <a:spcPts val="0"/>
              </a:spcAft>
              <a:buClr>
                <a:srgbClr val="292929"/>
              </a:buClr>
              <a:buSzPct val="100000"/>
              <a:buFont typeface="Arial"/>
              <a:buChar char="•"/>
            </a:pPr>
            <a:r>
              <a:rPr lang="en-US" sz="2200">
                <a:solidFill>
                  <a:srgbClr val="292929"/>
                </a:solidFill>
                <a:latin typeface="Arial"/>
                <a:ea typeface="Arial"/>
                <a:cs typeface="Arial"/>
                <a:sym typeface="Arial"/>
              </a:rPr>
              <a:t>Summary of all results</a:t>
            </a:r>
            <a:endParaRPr sz="1800">
              <a:solidFill>
                <a:srgbClr val="292929"/>
              </a:solidFill>
              <a:latin typeface="Arial"/>
              <a:ea typeface="Arial"/>
              <a:cs typeface="Arial"/>
              <a:sym typeface="Arial"/>
            </a:endParaRPr>
          </a:p>
          <a:p>
            <a:pPr indent="-228600" lvl="1" marL="685800" marR="0" rtl="0" algn="l">
              <a:lnSpc>
                <a:spcPct val="100000"/>
              </a:lnSpc>
              <a:spcBef>
                <a:spcPts val="1400"/>
              </a:spcBef>
              <a:spcAft>
                <a:spcPts val="0"/>
              </a:spcAft>
              <a:buClr>
                <a:srgbClr val="292929"/>
              </a:buClr>
              <a:buSzPct val="100000"/>
              <a:buFont typeface="Arial"/>
              <a:buChar char="-"/>
            </a:pPr>
            <a:r>
              <a:rPr lang="en-US" sz="1800">
                <a:solidFill>
                  <a:srgbClr val="292929"/>
                </a:solidFill>
              </a:rPr>
              <a:t>Results of exploratory data analysis</a:t>
            </a:r>
            <a:endParaRPr sz="1800">
              <a:solidFill>
                <a:srgbClr val="292929"/>
              </a:solidFill>
            </a:endParaRPr>
          </a:p>
          <a:p>
            <a:pPr indent="-228600" lvl="1" marL="685800" marR="0" rtl="0" algn="l">
              <a:lnSpc>
                <a:spcPct val="100000"/>
              </a:lnSpc>
              <a:spcBef>
                <a:spcPts val="1400"/>
              </a:spcBef>
              <a:spcAft>
                <a:spcPts val="0"/>
              </a:spcAft>
              <a:buClr>
                <a:srgbClr val="292929"/>
              </a:buClr>
              <a:buSzPct val="100000"/>
              <a:buFont typeface="Arial"/>
              <a:buChar char="-"/>
            </a:pPr>
            <a:r>
              <a:rPr lang="en-US" sz="1800">
                <a:solidFill>
                  <a:srgbClr val="292929"/>
                </a:solidFill>
              </a:rPr>
              <a:t>Screenshots of interactive analytics</a:t>
            </a:r>
            <a:endParaRPr sz="1800">
              <a:solidFill>
                <a:srgbClr val="292929"/>
              </a:solidFill>
            </a:endParaRPr>
          </a:p>
          <a:p>
            <a:pPr indent="-228600" lvl="1" marL="685800" marR="0" rtl="0" algn="l">
              <a:lnSpc>
                <a:spcPct val="100000"/>
              </a:lnSpc>
              <a:spcBef>
                <a:spcPts val="1400"/>
              </a:spcBef>
              <a:spcAft>
                <a:spcPts val="0"/>
              </a:spcAft>
              <a:buClr>
                <a:srgbClr val="292929"/>
              </a:buClr>
              <a:buSzPct val="100000"/>
              <a:buFont typeface="Arial"/>
              <a:buChar char="-"/>
            </a:pPr>
            <a:r>
              <a:rPr lang="en-US" sz="1800">
                <a:solidFill>
                  <a:srgbClr val="292929"/>
                </a:solidFill>
              </a:rPr>
              <a:t>Results of predictive analytics.</a:t>
            </a:r>
            <a:endParaRPr sz="1800">
              <a:solidFill>
                <a:srgbClr val="292929"/>
              </a:solidFill>
            </a:endParaRPr>
          </a:p>
          <a:p>
            <a:pPr indent="-99377" lvl="0" marL="228600" marR="0" rtl="0" algn="l">
              <a:lnSpc>
                <a:spcPct val="100000"/>
              </a:lnSpc>
              <a:spcBef>
                <a:spcPts val="1400"/>
              </a:spcBef>
              <a:spcAft>
                <a:spcPts val="0"/>
              </a:spcAft>
              <a:buClr>
                <a:srgbClr val="0070C0"/>
              </a:buClr>
              <a:buSzPct val="100000"/>
              <a:buFont typeface="Arial"/>
              <a:buNone/>
            </a:pPr>
            <a:r>
              <a:t/>
            </a:r>
            <a:endParaRPr sz="2200">
              <a:solidFill>
                <a:srgbClr val="292929"/>
              </a:solidFill>
              <a:latin typeface="Arial"/>
              <a:ea typeface="Arial"/>
              <a:cs typeface="Arial"/>
              <a:sym typeface="Arial"/>
            </a:endParaRPr>
          </a:p>
        </p:txBody>
      </p:sp>
      <p:sp>
        <p:nvSpPr>
          <p:cNvPr id="102" name="Google Shape;102;p17"/>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Executive Summary</a:t>
            </a:r>
            <a:endParaRPr sz="4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5" name="Shape 345"/>
        <p:cNvGrpSpPr/>
        <p:nvPr/>
      </p:nvGrpSpPr>
      <p:grpSpPr>
        <a:xfrm>
          <a:off x="0" y="0"/>
          <a:ext cx="0" cy="0"/>
          <a:chOff x="0" y="0"/>
          <a:chExt cx="0" cy="0"/>
        </a:xfrm>
      </p:grpSpPr>
      <p:sp>
        <p:nvSpPr>
          <p:cNvPr id="346" name="Google Shape;346;p44"/>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347" name="Google Shape;347;p44"/>
          <p:cNvGrpSpPr/>
          <p:nvPr/>
        </p:nvGrpSpPr>
        <p:grpSpPr>
          <a:xfrm flipH="1">
            <a:off x="0" y="1"/>
            <a:ext cx="972709" cy="1935307"/>
            <a:chOff x="10918968" y="713127"/>
            <a:chExt cx="1273032" cy="2532832"/>
          </a:xfrm>
        </p:grpSpPr>
        <p:sp>
          <p:nvSpPr>
            <p:cNvPr id="348" name="Google Shape;348;p44"/>
            <p:cNvSpPr/>
            <p:nvPr/>
          </p:nvSpPr>
          <p:spPr>
            <a:xfrm rot="2700000">
              <a:off x="11052629" y="2120024"/>
              <a:ext cx="645368" cy="645368"/>
            </a:xfrm>
            <a:prstGeom prst="rect">
              <a:avLst/>
            </a:prstGeom>
            <a:solidFill>
              <a:schemeClr val="accent4">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49" name="Google Shape;349;p44"/>
            <p:cNvSpPr/>
            <p:nvPr/>
          </p:nvSpPr>
          <p:spPr>
            <a:xfrm rot="-5400000">
              <a:off x="10289068" y="1343027"/>
              <a:ext cx="2532832" cy="1273032"/>
            </a:xfrm>
            <a:prstGeom prst="triangle">
              <a:avLst>
                <a:gd fmla="val 50000" name="adj"/>
              </a:avLst>
            </a:prstGeom>
            <a:solidFill>
              <a:schemeClr val="accent4">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350" name="Google Shape;350;p44"/>
          <p:cNvSpPr txBox="1"/>
          <p:nvPr/>
        </p:nvSpPr>
        <p:spPr>
          <a:xfrm>
            <a:off x="643467" y="321734"/>
            <a:ext cx="10905066" cy="1135737"/>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rgbClr val="0B49CB"/>
              </a:buClr>
              <a:buSzPts val="3600"/>
              <a:buFont typeface="Arial"/>
              <a:buNone/>
            </a:pPr>
            <a:r>
              <a:rPr lang="en-US" sz="3600">
                <a:solidFill>
                  <a:srgbClr val="0B49CB"/>
                </a:solidFill>
                <a:latin typeface="Arial"/>
                <a:ea typeface="Arial"/>
                <a:cs typeface="Arial"/>
                <a:sym typeface="Arial"/>
              </a:rPr>
              <a:t>Total Number of Successful and Failure Mission Outcomes</a:t>
            </a:r>
            <a:endParaRPr/>
          </a:p>
        </p:txBody>
      </p:sp>
      <p:sp>
        <p:nvSpPr>
          <p:cNvPr id="351" name="Google Shape;351;p44"/>
          <p:cNvSpPr txBox="1"/>
          <p:nvPr>
            <p:ph idx="1" type="body"/>
          </p:nvPr>
        </p:nvSpPr>
        <p:spPr>
          <a:xfrm>
            <a:off x="7544052" y="1782981"/>
            <a:ext cx="4004479" cy="4393982"/>
          </a:xfrm>
          <a:prstGeom prst="rect">
            <a:avLst/>
          </a:prstGeom>
          <a:noFill/>
          <a:ln>
            <a:noFill/>
          </a:ln>
        </p:spPr>
        <p:txBody>
          <a:bodyPr anchorCtr="0" anchor="t" bIns="45700" lIns="91425" spcFirstLastPara="1" rIns="91425" wrap="square" tIns="45700">
            <a:normAutofit/>
          </a:bodyPr>
          <a:lstStyle/>
          <a:p>
            <a:pPr indent="-241300" lvl="0" marL="228600" marR="0" rtl="0" algn="l">
              <a:lnSpc>
                <a:spcPct val="90000"/>
              </a:lnSpc>
              <a:spcBef>
                <a:spcPts val="0"/>
              </a:spcBef>
              <a:spcAft>
                <a:spcPts val="0"/>
              </a:spcAft>
              <a:buClr>
                <a:schemeClr val="dk1"/>
              </a:buClr>
              <a:buSzPts val="2200"/>
              <a:buFont typeface="Arial"/>
              <a:buChar char="•"/>
            </a:pPr>
            <a:r>
              <a:rPr lang="en-US" sz="2200">
                <a:solidFill>
                  <a:schemeClr val="dk1"/>
                </a:solidFill>
              </a:rPr>
              <a:t>We utilized the wildcard character '%' in filtering the WHERE clause to include Mission Outcome as either a success or a failure.</a:t>
            </a:r>
            <a:endParaRPr sz="2200"/>
          </a:p>
          <a:p>
            <a:pPr indent="-101600" lvl="0" marL="228600" marR="0" rtl="0" algn="l">
              <a:lnSpc>
                <a:spcPct val="90000"/>
              </a:lnSpc>
              <a:spcBef>
                <a:spcPts val="1400"/>
              </a:spcBef>
              <a:spcAft>
                <a:spcPts val="0"/>
              </a:spcAft>
              <a:buClr>
                <a:schemeClr val="dk1"/>
              </a:buClr>
              <a:buSzPts val="2000"/>
              <a:buFont typeface="Arial"/>
              <a:buNone/>
            </a:pPr>
            <a:r>
              <a:t/>
            </a:r>
            <a:endParaRPr sz="2000">
              <a:solidFill>
                <a:schemeClr val="dk1"/>
              </a:solidFill>
              <a:latin typeface="Calibri"/>
              <a:ea typeface="Calibri"/>
              <a:cs typeface="Calibri"/>
              <a:sym typeface="Calibri"/>
            </a:endParaRPr>
          </a:p>
        </p:txBody>
      </p:sp>
      <p:sp>
        <p:nvSpPr>
          <p:cNvPr id="352" name="Google Shape;352;p44"/>
          <p:cNvSpPr txBox="1"/>
          <p:nvPr>
            <p:ph idx="12" type="sldNum"/>
          </p:nvPr>
        </p:nvSpPr>
        <p:spPr>
          <a:xfrm>
            <a:off x="8805332" y="6356350"/>
            <a:ext cx="2743200" cy="365125"/>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sz="1200">
                <a:solidFill>
                  <a:srgbClr val="888888"/>
                </a:solidFill>
                <a:latin typeface="Calibri"/>
                <a:ea typeface="Calibri"/>
                <a:cs typeface="Calibri"/>
                <a:sym typeface="Calibri"/>
              </a:rPr>
              <a:t>‹#›</a:t>
            </a:fld>
            <a:endParaRPr sz="1200">
              <a:solidFill>
                <a:srgbClr val="888888"/>
              </a:solidFill>
              <a:latin typeface="Calibri"/>
              <a:ea typeface="Calibri"/>
              <a:cs typeface="Calibri"/>
              <a:sym typeface="Calibri"/>
            </a:endParaRPr>
          </a:p>
        </p:txBody>
      </p:sp>
      <p:grpSp>
        <p:nvGrpSpPr>
          <p:cNvPr id="353" name="Google Shape;353;p44"/>
          <p:cNvGrpSpPr/>
          <p:nvPr/>
        </p:nvGrpSpPr>
        <p:grpSpPr>
          <a:xfrm>
            <a:off x="11177940" y="4601497"/>
            <a:ext cx="1014060" cy="2017580"/>
            <a:chOff x="11177940" y="4601497"/>
            <a:chExt cx="1014060" cy="2017580"/>
          </a:xfrm>
        </p:grpSpPr>
        <p:sp>
          <p:nvSpPr>
            <p:cNvPr id="354" name="Google Shape;354;p44"/>
            <p:cNvSpPr/>
            <p:nvPr/>
          </p:nvSpPr>
          <p:spPr>
            <a:xfrm flipH="1" rot="-5400000">
              <a:off x="10676180" y="5103257"/>
              <a:ext cx="2017580" cy="1014060"/>
            </a:xfrm>
            <a:prstGeom prst="triangle">
              <a:avLst>
                <a:gd fmla="val 50000" name="adj"/>
              </a:avLst>
            </a:prstGeom>
            <a:solidFill>
              <a:schemeClr val="accent1">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55" name="Google Shape;355;p44"/>
            <p:cNvSpPr/>
            <p:nvPr/>
          </p:nvSpPr>
          <p:spPr>
            <a:xfrm rot="2700000">
              <a:off x="11278506" y="5728708"/>
              <a:ext cx="485578" cy="485578"/>
            </a:xfrm>
            <a:prstGeom prst="rect">
              <a:avLst/>
            </a:prstGeom>
            <a:solidFill>
              <a:schemeClr val="accent1">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pic>
        <p:nvPicPr>
          <p:cNvPr id="356" name="Google Shape;356;p44"/>
          <p:cNvPicPr preferRelativeResize="0"/>
          <p:nvPr/>
        </p:nvPicPr>
        <p:blipFill rotWithShape="1">
          <a:blip r:embed="rId3">
            <a:alphaModFix/>
          </a:blip>
          <a:srcRect b="0" l="0" r="0" t="0"/>
          <a:stretch/>
        </p:blipFill>
        <p:spPr>
          <a:xfrm>
            <a:off x="643466" y="1457471"/>
            <a:ext cx="5108891" cy="4633362"/>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60" name="Shape 360"/>
        <p:cNvGrpSpPr/>
        <p:nvPr/>
      </p:nvGrpSpPr>
      <p:grpSpPr>
        <a:xfrm>
          <a:off x="0" y="0"/>
          <a:ext cx="0" cy="0"/>
          <a:chOff x="0" y="0"/>
          <a:chExt cx="0" cy="0"/>
        </a:xfrm>
      </p:grpSpPr>
      <p:sp>
        <p:nvSpPr>
          <p:cNvPr id="361" name="Google Shape;361;p45"/>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62" name="Google Shape;362;p45"/>
          <p:cNvSpPr/>
          <p:nvPr/>
        </p:nvSpPr>
        <p:spPr>
          <a:xfrm>
            <a:off x="0" y="0"/>
            <a:ext cx="5653438" cy="6858000"/>
          </a:xfrm>
          <a:custGeom>
            <a:rect b="b" l="l" r="r" t="t"/>
            <a:pathLst>
              <a:path extrusionOk="0" h="6858000" w="6096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4901"/>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63" name="Google Shape;363;p45"/>
          <p:cNvSpPr txBox="1"/>
          <p:nvPr/>
        </p:nvSpPr>
        <p:spPr>
          <a:xfrm>
            <a:off x="838200" y="609600"/>
            <a:ext cx="4015855" cy="1330839"/>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rgbClr val="0B49CB"/>
              </a:buClr>
              <a:buSzPts val="3700"/>
              <a:buFont typeface="Arial"/>
              <a:buNone/>
            </a:pPr>
            <a:r>
              <a:rPr lang="en-US" sz="3700">
                <a:solidFill>
                  <a:srgbClr val="0B49CB"/>
                </a:solidFill>
                <a:latin typeface="Arial"/>
                <a:ea typeface="Arial"/>
                <a:cs typeface="Arial"/>
                <a:sym typeface="Arial"/>
              </a:rPr>
              <a:t>Boosters Carried Maximum Payload</a:t>
            </a:r>
            <a:endParaRPr/>
          </a:p>
        </p:txBody>
      </p:sp>
      <p:sp>
        <p:nvSpPr>
          <p:cNvPr id="364" name="Google Shape;364;p45"/>
          <p:cNvSpPr txBox="1"/>
          <p:nvPr>
            <p:ph idx="1" type="body"/>
          </p:nvPr>
        </p:nvSpPr>
        <p:spPr>
          <a:xfrm>
            <a:off x="862366" y="2194102"/>
            <a:ext cx="3427001" cy="3908586"/>
          </a:xfrm>
          <a:prstGeom prst="rect">
            <a:avLst/>
          </a:prstGeom>
          <a:noFill/>
          <a:ln>
            <a:noFill/>
          </a:ln>
        </p:spPr>
        <p:txBody>
          <a:bodyPr anchorCtr="0" anchor="t" bIns="45700" lIns="91425" spcFirstLastPara="1" rIns="91425" wrap="square" tIns="45700">
            <a:normAutofit/>
          </a:bodyPr>
          <a:lstStyle/>
          <a:p>
            <a:pPr indent="-260350" lvl="0" marL="228600" marR="0" rtl="0" algn="l">
              <a:lnSpc>
                <a:spcPct val="90000"/>
              </a:lnSpc>
              <a:spcBef>
                <a:spcPts val="0"/>
              </a:spcBef>
              <a:spcAft>
                <a:spcPts val="0"/>
              </a:spcAft>
              <a:buClr>
                <a:schemeClr val="dk1"/>
              </a:buClr>
              <a:buSzPts val="2200"/>
              <a:buFont typeface="Arial"/>
              <a:buChar char="•"/>
            </a:pPr>
            <a:r>
              <a:rPr lang="en-US" sz="2200">
                <a:solidFill>
                  <a:schemeClr val="dk1"/>
                </a:solidFill>
              </a:rPr>
              <a:t>Using a subquery in the WHERE clause and the MAX() function, we were able to determine the booster that has carried the maximum payload.</a:t>
            </a:r>
            <a:endParaRPr sz="2200"/>
          </a:p>
        </p:txBody>
      </p:sp>
      <p:pic>
        <p:nvPicPr>
          <p:cNvPr id="365" name="Google Shape;365;p45"/>
          <p:cNvPicPr preferRelativeResize="0"/>
          <p:nvPr/>
        </p:nvPicPr>
        <p:blipFill rotWithShape="1">
          <a:blip r:embed="rId3">
            <a:alphaModFix/>
          </a:blip>
          <a:srcRect b="0" l="0" r="0" t="0"/>
          <a:stretch/>
        </p:blipFill>
        <p:spPr>
          <a:xfrm>
            <a:off x="5445457" y="963426"/>
            <a:ext cx="6155141" cy="4954888"/>
          </a:xfrm>
          <a:prstGeom prst="rect">
            <a:avLst/>
          </a:prstGeom>
          <a:noFill/>
          <a:ln>
            <a:noFill/>
          </a:ln>
        </p:spPr>
      </p:pic>
      <p:sp>
        <p:nvSpPr>
          <p:cNvPr id="366" name="Google Shape;366;p4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sz="1000">
                <a:solidFill>
                  <a:srgbClr val="7F7F7F"/>
                </a:solidFill>
                <a:latin typeface="Calibri"/>
                <a:ea typeface="Calibri"/>
                <a:cs typeface="Calibri"/>
                <a:sym typeface="Calibri"/>
              </a:rPr>
              <a:t>‹#›</a:t>
            </a:fld>
            <a:endParaRPr sz="1000">
              <a:solidFill>
                <a:srgbClr val="7F7F7F"/>
              </a:solidFill>
              <a:latin typeface="Calibri"/>
              <a:ea typeface="Calibri"/>
              <a:cs typeface="Calibri"/>
              <a:sym typeface="Calibri"/>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70" name="Shape 370"/>
        <p:cNvGrpSpPr/>
        <p:nvPr/>
      </p:nvGrpSpPr>
      <p:grpSpPr>
        <a:xfrm>
          <a:off x="0" y="0"/>
          <a:ext cx="0" cy="0"/>
          <a:chOff x="0" y="0"/>
          <a:chExt cx="0" cy="0"/>
        </a:xfrm>
      </p:grpSpPr>
      <p:sp>
        <p:nvSpPr>
          <p:cNvPr id="371" name="Google Shape;371;p46"/>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72" name="Google Shape;372;p46"/>
          <p:cNvSpPr txBox="1"/>
          <p:nvPr>
            <p:ph idx="1" type="body"/>
          </p:nvPr>
        </p:nvSpPr>
        <p:spPr>
          <a:xfrm>
            <a:off x="770010" y="1825625"/>
            <a:ext cx="9745589" cy="4351338"/>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rPr>
              <a:t>For the year 2015, we applied a combination of the WHERE clause, LIKE, AND, and BETWEEN conditions to filter for failed landing outcomes on drone ship, along with their booster versions and launch site names.</a:t>
            </a:r>
            <a:endParaRPr/>
          </a:p>
          <a:p>
            <a:pPr indent="-88900" lvl="0" marL="228600" marR="0" rtl="0" algn="l">
              <a:lnSpc>
                <a:spcPct val="100000"/>
              </a:lnSpc>
              <a:spcBef>
                <a:spcPts val="140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p:txBody>
      </p:sp>
      <p:sp>
        <p:nvSpPr>
          <p:cNvPr id="373" name="Google Shape;373;p46"/>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2015 Launch Records</a:t>
            </a:r>
            <a:endParaRPr/>
          </a:p>
        </p:txBody>
      </p:sp>
      <p:pic>
        <p:nvPicPr>
          <p:cNvPr id="374" name="Google Shape;374;p46"/>
          <p:cNvPicPr preferRelativeResize="0"/>
          <p:nvPr/>
        </p:nvPicPr>
        <p:blipFill rotWithShape="1">
          <a:blip r:embed="rId4">
            <a:alphaModFix/>
          </a:blip>
          <a:srcRect b="0" l="0" r="0" t="0"/>
          <a:stretch/>
        </p:blipFill>
        <p:spPr>
          <a:xfrm>
            <a:off x="2023304" y="3075335"/>
            <a:ext cx="7239000" cy="25812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8" name="Shape 378"/>
        <p:cNvGrpSpPr/>
        <p:nvPr/>
      </p:nvGrpSpPr>
      <p:grpSpPr>
        <a:xfrm>
          <a:off x="0" y="0"/>
          <a:ext cx="0" cy="0"/>
          <a:chOff x="0" y="0"/>
          <a:chExt cx="0" cy="0"/>
        </a:xfrm>
      </p:grpSpPr>
      <p:sp>
        <p:nvSpPr>
          <p:cNvPr id="379" name="Google Shape;379;p47"/>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380" name="Google Shape;380;p47"/>
          <p:cNvGrpSpPr/>
          <p:nvPr/>
        </p:nvGrpSpPr>
        <p:grpSpPr>
          <a:xfrm flipH="1">
            <a:off x="0" y="1"/>
            <a:ext cx="972709" cy="1935307"/>
            <a:chOff x="10918968" y="713127"/>
            <a:chExt cx="1273032" cy="2532832"/>
          </a:xfrm>
        </p:grpSpPr>
        <p:sp>
          <p:nvSpPr>
            <p:cNvPr id="381" name="Google Shape;381;p47"/>
            <p:cNvSpPr/>
            <p:nvPr/>
          </p:nvSpPr>
          <p:spPr>
            <a:xfrm rot="2700000">
              <a:off x="11052629" y="2120024"/>
              <a:ext cx="645368" cy="645368"/>
            </a:xfrm>
            <a:prstGeom prst="rect">
              <a:avLst/>
            </a:prstGeom>
            <a:solidFill>
              <a:schemeClr val="accent4">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82" name="Google Shape;382;p47"/>
            <p:cNvSpPr/>
            <p:nvPr/>
          </p:nvSpPr>
          <p:spPr>
            <a:xfrm rot="-5400000">
              <a:off x="10289068" y="1343027"/>
              <a:ext cx="2532832" cy="1273032"/>
            </a:xfrm>
            <a:prstGeom prst="triangle">
              <a:avLst>
                <a:gd fmla="val 50000" name="adj"/>
              </a:avLst>
            </a:prstGeom>
            <a:solidFill>
              <a:schemeClr val="accent4">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383" name="Google Shape;383;p47"/>
          <p:cNvSpPr txBox="1"/>
          <p:nvPr/>
        </p:nvSpPr>
        <p:spPr>
          <a:xfrm>
            <a:off x="643467" y="321734"/>
            <a:ext cx="10905066" cy="1135737"/>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rgbClr val="0B49CB"/>
              </a:buClr>
              <a:buSzPts val="3600"/>
              <a:buFont typeface="Arial"/>
              <a:buNone/>
            </a:pPr>
            <a:r>
              <a:rPr lang="en-US" sz="3600">
                <a:solidFill>
                  <a:srgbClr val="0B49CB"/>
                </a:solidFill>
                <a:latin typeface="Arial"/>
                <a:ea typeface="Arial"/>
                <a:cs typeface="Arial"/>
                <a:sym typeface="Arial"/>
              </a:rPr>
              <a:t>Rank Landing Outcomes Between 2010-06-04 and 2017-03-20</a:t>
            </a:r>
            <a:endParaRPr/>
          </a:p>
        </p:txBody>
      </p:sp>
      <p:sp>
        <p:nvSpPr>
          <p:cNvPr id="384" name="Google Shape;384;p47"/>
          <p:cNvSpPr txBox="1"/>
          <p:nvPr>
            <p:ph idx="1" type="body"/>
          </p:nvPr>
        </p:nvSpPr>
        <p:spPr>
          <a:xfrm>
            <a:off x="7544052" y="1782981"/>
            <a:ext cx="4004479" cy="4393982"/>
          </a:xfrm>
          <a:prstGeom prst="rect">
            <a:avLst/>
          </a:prstGeom>
          <a:noFill/>
          <a:ln>
            <a:noFill/>
          </a:ln>
        </p:spPr>
        <p:txBody>
          <a:bodyPr anchorCtr="0" anchor="t" bIns="45700" lIns="91425" spcFirstLastPara="1" rIns="91425" wrap="square" tIns="45700">
            <a:normAutofit fontScale="92500" lnSpcReduction="20000"/>
          </a:bodyPr>
          <a:lstStyle/>
          <a:p>
            <a:pPr indent="-230822" lvl="0" marL="228600" marR="0" rtl="0" algn="l">
              <a:lnSpc>
                <a:spcPct val="100000"/>
              </a:lnSpc>
              <a:spcBef>
                <a:spcPts val="1400"/>
              </a:spcBef>
              <a:spcAft>
                <a:spcPts val="0"/>
              </a:spcAft>
              <a:buClr>
                <a:schemeClr val="dk1"/>
              </a:buClr>
              <a:buSzPct val="100000"/>
              <a:buFont typeface="Arial"/>
              <a:buChar char="•"/>
            </a:pPr>
            <a:r>
              <a:rPr lang="en-US" sz="2200">
                <a:solidFill>
                  <a:schemeClr val="dk1"/>
                </a:solidFill>
              </a:rPr>
              <a:t>To analyze the landing outcomes from a specific time frame, we selected the landing outcomes and the count of landing outcomes from the data and filtered for landing outcomes between 2010-06-04 to 2010-03-20 using the WHERE clause. </a:t>
            </a:r>
            <a:endParaRPr sz="2200">
              <a:solidFill>
                <a:schemeClr val="dk1"/>
              </a:solidFill>
            </a:endParaRPr>
          </a:p>
          <a:p>
            <a:pPr indent="-230822" lvl="0" marL="228600" marR="0" rtl="0" algn="l">
              <a:lnSpc>
                <a:spcPct val="100000"/>
              </a:lnSpc>
              <a:spcBef>
                <a:spcPts val="1400"/>
              </a:spcBef>
              <a:spcAft>
                <a:spcPts val="0"/>
              </a:spcAft>
              <a:buClr>
                <a:schemeClr val="dk1"/>
              </a:buClr>
              <a:buSzPct val="100000"/>
              <a:buFont typeface="Arial"/>
              <a:buChar char="•"/>
            </a:pPr>
            <a:r>
              <a:rPr lang="en-US" sz="2200">
                <a:solidFill>
                  <a:schemeClr val="dk1"/>
                </a:solidFill>
              </a:rPr>
              <a:t>To summarize the landing outcomes, we used the GROUP BY clause and ordered the results in descending order using the ORDER BY clause.</a:t>
            </a:r>
            <a:endParaRPr sz="1600"/>
          </a:p>
          <a:p>
            <a:pPr indent="-101600" lvl="0" marL="228600" marR="0" rtl="0" algn="l">
              <a:lnSpc>
                <a:spcPct val="90000"/>
              </a:lnSpc>
              <a:spcBef>
                <a:spcPts val="1400"/>
              </a:spcBef>
              <a:spcAft>
                <a:spcPts val="0"/>
              </a:spcAft>
              <a:buClr>
                <a:schemeClr val="dk1"/>
              </a:buClr>
              <a:buSzPct val="100000"/>
              <a:buFont typeface="Arial"/>
              <a:buNone/>
            </a:pPr>
            <a:r>
              <a:t/>
            </a:r>
            <a:endParaRPr sz="2000">
              <a:solidFill>
                <a:schemeClr val="dk1"/>
              </a:solidFill>
              <a:latin typeface="Calibri"/>
              <a:ea typeface="Calibri"/>
              <a:cs typeface="Calibri"/>
              <a:sym typeface="Calibri"/>
            </a:endParaRPr>
          </a:p>
        </p:txBody>
      </p:sp>
      <p:sp>
        <p:nvSpPr>
          <p:cNvPr id="385" name="Google Shape;385;p47"/>
          <p:cNvSpPr txBox="1"/>
          <p:nvPr>
            <p:ph idx="12" type="sldNum"/>
          </p:nvPr>
        </p:nvSpPr>
        <p:spPr>
          <a:xfrm>
            <a:off x="8805332" y="6356350"/>
            <a:ext cx="2743200" cy="365125"/>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sz="1200">
                <a:solidFill>
                  <a:srgbClr val="888888"/>
                </a:solidFill>
                <a:latin typeface="Calibri"/>
                <a:ea typeface="Calibri"/>
                <a:cs typeface="Calibri"/>
                <a:sym typeface="Calibri"/>
              </a:rPr>
              <a:t>‹#›</a:t>
            </a:fld>
            <a:endParaRPr sz="1200">
              <a:solidFill>
                <a:srgbClr val="888888"/>
              </a:solidFill>
              <a:latin typeface="Calibri"/>
              <a:ea typeface="Calibri"/>
              <a:cs typeface="Calibri"/>
              <a:sym typeface="Calibri"/>
            </a:endParaRPr>
          </a:p>
        </p:txBody>
      </p:sp>
      <p:grpSp>
        <p:nvGrpSpPr>
          <p:cNvPr id="386" name="Google Shape;386;p47"/>
          <p:cNvGrpSpPr/>
          <p:nvPr/>
        </p:nvGrpSpPr>
        <p:grpSpPr>
          <a:xfrm>
            <a:off x="11177940" y="4601497"/>
            <a:ext cx="1014060" cy="2017580"/>
            <a:chOff x="11177940" y="4601497"/>
            <a:chExt cx="1014060" cy="2017580"/>
          </a:xfrm>
        </p:grpSpPr>
        <p:sp>
          <p:nvSpPr>
            <p:cNvPr id="387" name="Google Shape;387;p47"/>
            <p:cNvSpPr/>
            <p:nvPr/>
          </p:nvSpPr>
          <p:spPr>
            <a:xfrm flipH="1" rot="-5400000">
              <a:off x="10676180" y="5103257"/>
              <a:ext cx="2017580" cy="1014060"/>
            </a:xfrm>
            <a:prstGeom prst="triangle">
              <a:avLst>
                <a:gd fmla="val 50000" name="adj"/>
              </a:avLst>
            </a:prstGeom>
            <a:solidFill>
              <a:schemeClr val="accent1">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88" name="Google Shape;388;p47"/>
            <p:cNvSpPr/>
            <p:nvPr/>
          </p:nvSpPr>
          <p:spPr>
            <a:xfrm rot="2700000">
              <a:off x="11278506" y="5728708"/>
              <a:ext cx="485578" cy="485578"/>
            </a:xfrm>
            <a:prstGeom prst="rect">
              <a:avLst/>
            </a:prstGeom>
            <a:solidFill>
              <a:schemeClr val="accent1">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pic>
        <p:nvPicPr>
          <p:cNvPr id="389" name="Google Shape;389;p47"/>
          <p:cNvPicPr preferRelativeResize="0"/>
          <p:nvPr/>
        </p:nvPicPr>
        <p:blipFill rotWithShape="1">
          <a:blip r:embed="rId3">
            <a:alphaModFix/>
          </a:blip>
          <a:srcRect b="0" l="0" r="0" t="0"/>
          <a:stretch/>
        </p:blipFill>
        <p:spPr>
          <a:xfrm>
            <a:off x="776008" y="1589360"/>
            <a:ext cx="6124575" cy="429577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93" name="Shape 393"/>
        <p:cNvGrpSpPr/>
        <p:nvPr/>
      </p:nvGrpSpPr>
      <p:grpSpPr>
        <a:xfrm>
          <a:off x="0" y="0"/>
          <a:ext cx="0" cy="0"/>
          <a:chOff x="0" y="0"/>
          <a:chExt cx="0" cy="0"/>
        </a:xfrm>
      </p:grpSpPr>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97" name="Shape 397"/>
        <p:cNvGrpSpPr/>
        <p:nvPr/>
      </p:nvGrpSpPr>
      <p:grpSpPr>
        <a:xfrm>
          <a:off x="0" y="0"/>
          <a:ext cx="0" cy="0"/>
          <a:chOff x="0" y="0"/>
          <a:chExt cx="0" cy="0"/>
        </a:xfrm>
      </p:grpSpPr>
      <p:sp>
        <p:nvSpPr>
          <p:cNvPr id="398" name="Google Shape;398;p49"/>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399" name="Google Shape;399;p49"/>
          <p:cNvPicPr preferRelativeResize="0"/>
          <p:nvPr>
            <p:ph idx="1" type="body"/>
          </p:nvPr>
        </p:nvPicPr>
        <p:blipFill rotWithShape="1">
          <a:blip r:embed="rId4">
            <a:alphaModFix/>
          </a:blip>
          <a:srcRect b="0" l="0" r="0" t="0"/>
          <a:stretch/>
        </p:blipFill>
        <p:spPr>
          <a:xfrm>
            <a:off x="770011" y="1308538"/>
            <a:ext cx="10515600" cy="4717035"/>
          </a:xfrm>
          <a:prstGeom prst="rect">
            <a:avLst/>
          </a:prstGeom>
          <a:noFill/>
          <a:ln>
            <a:noFill/>
          </a:ln>
        </p:spPr>
      </p:pic>
      <p:sp>
        <p:nvSpPr>
          <p:cNvPr id="400" name="Google Shape;400;p49"/>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All launch sites global map markers</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04" name="Shape 404"/>
        <p:cNvGrpSpPr/>
        <p:nvPr/>
      </p:nvGrpSpPr>
      <p:grpSpPr>
        <a:xfrm>
          <a:off x="0" y="0"/>
          <a:ext cx="0" cy="0"/>
          <a:chOff x="0" y="0"/>
          <a:chExt cx="0" cy="0"/>
        </a:xfrm>
      </p:grpSpPr>
      <p:sp>
        <p:nvSpPr>
          <p:cNvPr id="405" name="Google Shape;405;p50"/>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406" name="Google Shape;406;p50"/>
          <p:cNvPicPr preferRelativeResize="0"/>
          <p:nvPr>
            <p:ph idx="1" type="body"/>
          </p:nvPr>
        </p:nvPicPr>
        <p:blipFill rotWithShape="1">
          <a:blip r:embed="rId4">
            <a:alphaModFix/>
          </a:blip>
          <a:srcRect b="0" l="0" r="0" t="0"/>
          <a:stretch/>
        </p:blipFill>
        <p:spPr>
          <a:xfrm>
            <a:off x="770011" y="1253472"/>
            <a:ext cx="10687962" cy="4772101"/>
          </a:xfrm>
          <a:prstGeom prst="rect">
            <a:avLst/>
          </a:prstGeom>
          <a:noFill/>
          <a:ln>
            <a:noFill/>
          </a:ln>
        </p:spPr>
      </p:pic>
      <p:sp>
        <p:nvSpPr>
          <p:cNvPr id="407" name="Google Shape;407;p50"/>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Markers showing launch sites with color labels</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1" name="Shape 411"/>
        <p:cNvGrpSpPr/>
        <p:nvPr/>
      </p:nvGrpSpPr>
      <p:grpSpPr>
        <a:xfrm>
          <a:off x="0" y="0"/>
          <a:ext cx="0" cy="0"/>
          <a:chOff x="0" y="0"/>
          <a:chExt cx="0" cy="0"/>
        </a:xfrm>
      </p:grpSpPr>
      <p:sp>
        <p:nvSpPr>
          <p:cNvPr id="412" name="Google Shape;412;p51"/>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413" name="Google Shape;413;p51"/>
          <p:cNvPicPr preferRelativeResize="0"/>
          <p:nvPr>
            <p:ph idx="1" type="body"/>
          </p:nvPr>
        </p:nvPicPr>
        <p:blipFill rotWithShape="1">
          <a:blip r:embed="rId3">
            <a:alphaModFix/>
          </a:blip>
          <a:srcRect b="0" l="0" r="0" t="0"/>
          <a:stretch/>
        </p:blipFill>
        <p:spPr>
          <a:xfrm>
            <a:off x="770010" y="1362318"/>
            <a:ext cx="10092431" cy="5064893"/>
          </a:xfrm>
          <a:prstGeom prst="rect">
            <a:avLst/>
          </a:prstGeom>
          <a:noFill/>
          <a:ln>
            <a:noFill/>
          </a:ln>
        </p:spPr>
      </p:pic>
      <p:sp>
        <p:nvSpPr>
          <p:cNvPr id="414" name="Google Shape;414;p51"/>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Launch Site distance to landmarks</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18" name="Shape 418"/>
        <p:cNvGrpSpPr/>
        <p:nvPr/>
      </p:nvGrpSpPr>
      <p:grpSpPr>
        <a:xfrm>
          <a:off x="0" y="0"/>
          <a:ext cx="0" cy="0"/>
          <a:chOff x="0" y="0"/>
          <a:chExt cx="0" cy="0"/>
        </a:xfrm>
      </p:grpSpPr>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22" name="Shape 422"/>
        <p:cNvGrpSpPr/>
        <p:nvPr/>
      </p:nvGrpSpPr>
      <p:grpSpPr>
        <a:xfrm>
          <a:off x="0" y="0"/>
          <a:ext cx="0" cy="0"/>
          <a:chOff x="0" y="0"/>
          <a:chExt cx="0" cy="0"/>
        </a:xfrm>
      </p:grpSpPr>
      <p:pic>
        <p:nvPicPr>
          <p:cNvPr id="423" name="Google Shape;423;p53"/>
          <p:cNvPicPr preferRelativeResize="0"/>
          <p:nvPr>
            <p:ph idx="1" type="body"/>
          </p:nvPr>
        </p:nvPicPr>
        <p:blipFill rotWithShape="1">
          <a:blip r:embed="rId4">
            <a:alphaModFix/>
          </a:blip>
          <a:srcRect b="0" l="0" r="0" t="0"/>
          <a:stretch/>
        </p:blipFill>
        <p:spPr>
          <a:xfrm>
            <a:off x="752019" y="1454291"/>
            <a:ext cx="10687962" cy="4772101"/>
          </a:xfrm>
          <a:prstGeom prst="rect">
            <a:avLst/>
          </a:prstGeom>
          <a:noFill/>
          <a:ln>
            <a:noFill/>
          </a:ln>
        </p:spPr>
      </p:pic>
      <p:sp>
        <p:nvSpPr>
          <p:cNvPr id="424" name="Google Shape;424;p53"/>
          <p:cNvSpPr txBox="1"/>
          <p:nvPr>
            <p:ph idx="12" type="sldNum"/>
          </p:nvPr>
        </p:nvSpPr>
        <p:spPr>
          <a:xfrm>
            <a:off x="8714772" y="6226392"/>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25" name="Google Shape;425;p53"/>
          <p:cNvSpPr txBox="1"/>
          <p:nvPr/>
        </p:nvSpPr>
        <p:spPr>
          <a:xfrm>
            <a:off x="770011" y="459822"/>
            <a:ext cx="10515600" cy="549049"/>
          </a:xfrm>
          <a:prstGeom prst="rect">
            <a:avLst/>
          </a:prstGeom>
          <a:noFill/>
          <a:ln>
            <a:noFill/>
          </a:ln>
        </p:spPr>
        <p:txBody>
          <a:bodyPr anchorCtr="0" anchor="ctr" bIns="45700" lIns="91425" spcFirstLastPara="1" rIns="91425" wrap="square" tIns="45700">
            <a:normAutofit fontScale="6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Pie chart showing the success percentage achieved by each launch site</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6" name="Shape 106"/>
        <p:cNvGrpSpPr/>
        <p:nvPr/>
      </p:nvGrpSpPr>
      <p:grpSpPr>
        <a:xfrm>
          <a:off x="0" y="0"/>
          <a:ext cx="0" cy="0"/>
          <a:chOff x="0" y="0"/>
          <a:chExt cx="0" cy="0"/>
        </a:xfrm>
      </p:grpSpPr>
      <p:sp>
        <p:nvSpPr>
          <p:cNvPr id="107" name="Google Shape;107;p18"/>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a:t>‹#›</a:t>
            </a:fld>
            <a:endParaRPr/>
          </a:p>
        </p:txBody>
      </p:sp>
      <p:sp>
        <p:nvSpPr>
          <p:cNvPr id="108" name="Google Shape;108;p18"/>
          <p:cNvSpPr txBox="1"/>
          <p:nvPr/>
        </p:nvSpPr>
        <p:spPr>
          <a:xfrm>
            <a:off x="828068" y="538650"/>
            <a:ext cx="10530114"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Introduction</a:t>
            </a:r>
            <a:endParaRPr sz="4000">
              <a:solidFill>
                <a:srgbClr val="0B49CB"/>
              </a:solidFill>
              <a:latin typeface="IBM Plex Mono SemiBold"/>
              <a:ea typeface="IBM Plex Mono SemiBold"/>
              <a:cs typeface="IBM Plex Mono SemiBold"/>
              <a:sym typeface="IBM Plex Mono SemiBold"/>
            </a:endParaRPr>
          </a:p>
        </p:txBody>
      </p:sp>
      <p:sp>
        <p:nvSpPr>
          <p:cNvPr id="109" name="Google Shape;109;p18"/>
          <p:cNvSpPr txBox="1"/>
          <p:nvPr/>
        </p:nvSpPr>
        <p:spPr>
          <a:xfrm>
            <a:off x="828068" y="1530575"/>
            <a:ext cx="9766360" cy="4494997"/>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9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Project background and context</a:t>
            </a:r>
            <a:endParaRPr/>
          </a:p>
          <a:p>
            <a:pPr indent="0" lvl="1" marL="457200" marR="0" rtl="0" algn="just">
              <a:lnSpc>
                <a:spcPct val="90000"/>
              </a:lnSpc>
              <a:spcBef>
                <a:spcPts val="1400"/>
              </a:spcBef>
              <a:spcAft>
                <a:spcPts val="0"/>
              </a:spcAft>
              <a:buClr>
                <a:srgbClr val="292929"/>
              </a:buClr>
              <a:buSzPts val="1800"/>
              <a:buFont typeface="Arial"/>
              <a:buNone/>
            </a:pPr>
            <a:r>
              <a:rPr lang="en-US" sz="1800">
                <a:solidFill>
                  <a:srgbClr val="292929"/>
                </a:solidFill>
              </a:rPr>
              <a:t>SpaceX offers Falcon 9 rocket launches at a price of $62 million on its website, whereas other providers charge over $165 million per launch. The main reason for this cost savings is SpaceX's ability to reuse the first stage of the rocket. Hence, accurately predicting the first stage's landing outcome can help estimate the launch cost and provide valuable information to other companies bidding against SpaceX for a rocket launch. This project aims to develop a machine learning pipeline to predict the first stage's successful landing.</a:t>
            </a:r>
            <a:endParaRPr/>
          </a:p>
          <a:p>
            <a:pPr indent="-228600" lvl="0" marL="228600" marR="0" rtl="0" algn="l">
              <a:lnSpc>
                <a:spcPct val="9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Problems you want to find answers</a:t>
            </a:r>
            <a:endParaRPr/>
          </a:p>
          <a:p>
            <a:pPr indent="-228600" lvl="1" marL="685800" marR="0" rtl="0" algn="l">
              <a:lnSpc>
                <a:spcPct val="90000"/>
              </a:lnSpc>
              <a:spcBef>
                <a:spcPts val="1400"/>
              </a:spcBef>
              <a:spcAft>
                <a:spcPts val="0"/>
              </a:spcAft>
              <a:buClr>
                <a:srgbClr val="292929"/>
              </a:buClr>
              <a:buSzPts val="1800"/>
              <a:buFont typeface="Arial"/>
              <a:buChar char="-"/>
            </a:pPr>
            <a:r>
              <a:rPr lang="en-US" sz="1800">
                <a:solidFill>
                  <a:srgbClr val="292929"/>
                </a:solidFill>
              </a:rPr>
              <a:t>What are the factors that influence a successful rocket landing?</a:t>
            </a:r>
            <a:endParaRPr sz="1800">
              <a:solidFill>
                <a:srgbClr val="292929"/>
              </a:solidFill>
            </a:endParaRPr>
          </a:p>
          <a:p>
            <a:pPr indent="-228600" lvl="1" marL="685800" marR="0" rtl="0" algn="l">
              <a:lnSpc>
                <a:spcPct val="90000"/>
              </a:lnSpc>
              <a:spcBef>
                <a:spcPts val="1400"/>
              </a:spcBef>
              <a:spcAft>
                <a:spcPts val="0"/>
              </a:spcAft>
              <a:buClr>
                <a:srgbClr val="292929"/>
              </a:buClr>
              <a:buSzPts val="1800"/>
              <a:buFont typeface="Arial"/>
              <a:buChar char="-"/>
            </a:pPr>
            <a:r>
              <a:rPr lang="en-US" sz="1800">
                <a:solidFill>
                  <a:srgbClr val="292929"/>
                </a:solidFill>
              </a:rPr>
              <a:t>The success rate of a rocket landing depends on the interplay between various features.</a:t>
            </a:r>
            <a:endParaRPr sz="1800">
              <a:solidFill>
                <a:srgbClr val="292929"/>
              </a:solidFill>
            </a:endParaRPr>
          </a:p>
          <a:p>
            <a:pPr indent="-228600" lvl="1" marL="685800" marR="0" rtl="0" algn="l">
              <a:lnSpc>
                <a:spcPct val="90000"/>
              </a:lnSpc>
              <a:spcBef>
                <a:spcPts val="1400"/>
              </a:spcBef>
              <a:spcAft>
                <a:spcPts val="0"/>
              </a:spcAft>
              <a:buClr>
                <a:srgbClr val="292929"/>
              </a:buClr>
              <a:buSzPts val="1800"/>
              <a:buFont typeface="Arial"/>
              <a:buChar char="-"/>
            </a:pPr>
            <a:r>
              <a:rPr lang="en-US" sz="1800">
                <a:solidFill>
                  <a:srgbClr val="292929"/>
                </a:solidFill>
              </a:rPr>
              <a:t>What are the necessary operational conditions for a successful landing program?</a:t>
            </a:r>
            <a:endParaRPr sz="1800">
              <a:solidFill>
                <a:srgbClr val="292929"/>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9" name="Shape 429"/>
        <p:cNvGrpSpPr/>
        <p:nvPr/>
      </p:nvGrpSpPr>
      <p:grpSpPr>
        <a:xfrm>
          <a:off x="0" y="0"/>
          <a:ext cx="0" cy="0"/>
          <a:chOff x="0" y="0"/>
          <a:chExt cx="0" cy="0"/>
        </a:xfrm>
      </p:grpSpPr>
      <p:pic>
        <p:nvPicPr>
          <p:cNvPr id="430" name="Google Shape;430;p54"/>
          <p:cNvPicPr preferRelativeResize="0"/>
          <p:nvPr>
            <p:ph idx="1" type="body"/>
          </p:nvPr>
        </p:nvPicPr>
        <p:blipFill rotWithShape="1">
          <a:blip r:embed="rId3">
            <a:alphaModFix/>
          </a:blip>
          <a:srcRect b="0" l="0" r="0" t="0"/>
          <a:stretch/>
        </p:blipFill>
        <p:spPr>
          <a:xfrm>
            <a:off x="2123100" y="1242623"/>
            <a:ext cx="7790783" cy="4440746"/>
          </a:xfrm>
          <a:prstGeom prst="rect">
            <a:avLst/>
          </a:prstGeom>
          <a:noFill/>
          <a:ln>
            <a:noFill/>
          </a:ln>
        </p:spPr>
      </p:pic>
      <p:sp>
        <p:nvSpPr>
          <p:cNvPr id="431" name="Google Shape;431;p5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sz="1200">
                <a:solidFill>
                  <a:srgbClr val="888888"/>
                </a:solidFill>
                <a:latin typeface="Calibri"/>
                <a:ea typeface="Calibri"/>
                <a:cs typeface="Calibri"/>
                <a:sym typeface="Calibri"/>
              </a:rPr>
              <a:t>‹#›</a:t>
            </a:fld>
            <a:endParaRPr sz="1200">
              <a:solidFill>
                <a:srgbClr val="888888"/>
              </a:solidFill>
              <a:latin typeface="Calibri"/>
              <a:ea typeface="Calibri"/>
              <a:cs typeface="Calibri"/>
              <a:sym typeface="Calibri"/>
            </a:endParaRPr>
          </a:p>
        </p:txBody>
      </p:sp>
      <p:sp>
        <p:nvSpPr>
          <p:cNvPr id="432" name="Google Shape;432;p54"/>
          <p:cNvSpPr txBox="1"/>
          <p:nvPr/>
        </p:nvSpPr>
        <p:spPr>
          <a:xfrm>
            <a:off x="1103586" y="727738"/>
            <a:ext cx="10476314" cy="514885"/>
          </a:xfrm>
          <a:prstGeom prst="rect">
            <a:avLst/>
          </a:prstGeom>
          <a:noFill/>
          <a:ln>
            <a:noFill/>
          </a:ln>
        </p:spPr>
        <p:txBody>
          <a:bodyPr anchorCtr="0" anchor="ctr" bIns="45700" lIns="91425" spcFirstLastPara="1" rIns="91425" wrap="square" tIns="45700">
            <a:normAutofit fontScale="6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Pie chart showing the Launch site with the highest launch success ratio</a:t>
            </a:r>
            <a:endParaRPr/>
          </a:p>
          <a:p>
            <a:pPr indent="0" lvl="0" marL="0" marR="0" rtl="0" algn="l">
              <a:lnSpc>
                <a:spcPct val="90000"/>
              </a:lnSpc>
              <a:spcBef>
                <a:spcPts val="0"/>
              </a:spcBef>
              <a:spcAft>
                <a:spcPts val="0"/>
              </a:spcAft>
              <a:buClr>
                <a:srgbClr val="005493"/>
              </a:buClr>
              <a:buSzPct val="100000"/>
              <a:buFont typeface="IBM Plex Mono SemiBold"/>
              <a:buNone/>
            </a:pPr>
            <a:r>
              <a:t/>
            </a:r>
            <a:endParaRPr sz="4000">
              <a:solidFill>
                <a:srgbClr val="0B49CB"/>
              </a:solidFill>
              <a:latin typeface="Arial"/>
              <a:ea typeface="Arial"/>
              <a:cs typeface="Arial"/>
              <a:sym typeface="Aria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6" name="Shape 436"/>
        <p:cNvGrpSpPr/>
        <p:nvPr/>
      </p:nvGrpSpPr>
      <p:grpSpPr>
        <a:xfrm>
          <a:off x="0" y="0"/>
          <a:ext cx="0" cy="0"/>
          <a:chOff x="0" y="0"/>
          <a:chExt cx="0" cy="0"/>
        </a:xfrm>
      </p:grpSpPr>
      <p:sp>
        <p:nvSpPr>
          <p:cNvPr id="437" name="Google Shape;437;p55"/>
          <p:cNvSpPr txBox="1"/>
          <p:nvPr/>
        </p:nvSpPr>
        <p:spPr>
          <a:xfrm>
            <a:off x="838199" y="291090"/>
            <a:ext cx="10515599" cy="932688"/>
          </a:xfrm>
          <a:prstGeom prst="rect">
            <a:avLst/>
          </a:prstGeom>
          <a:noFill/>
          <a:ln>
            <a:noFill/>
          </a:ln>
        </p:spPr>
        <p:txBody>
          <a:bodyPr anchorCtr="0" anchor="b" bIns="45700" lIns="91425" spcFirstLastPara="1" rIns="91425" wrap="square" tIns="45700">
            <a:normAutofit/>
          </a:bodyPr>
          <a:lstStyle/>
          <a:p>
            <a:pPr indent="0" lvl="0" marL="0" marR="0" rtl="0" algn="l">
              <a:lnSpc>
                <a:spcPct val="90000"/>
              </a:lnSpc>
              <a:spcBef>
                <a:spcPts val="0"/>
              </a:spcBef>
              <a:spcAft>
                <a:spcPts val="0"/>
              </a:spcAft>
              <a:buClr>
                <a:srgbClr val="0B49CB"/>
              </a:buClr>
              <a:buSzPts val="2500"/>
              <a:buFont typeface="Arial"/>
              <a:buNone/>
            </a:pPr>
            <a:r>
              <a:rPr lang="en-US" sz="2500">
                <a:solidFill>
                  <a:srgbClr val="0B49CB"/>
                </a:solidFill>
                <a:latin typeface="Arial"/>
                <a:ea typeface="Arial"/>
                <a:cs typeface="Arial"/>
                <a:sym typeface="Arial"/>
              </a:rPr>
              <a:t>Scatter plot of Payload vs Launch Outcome for all sites, with different payload selected in the range slider</a:t>
            </a:r>
            <a:endParaRPr/>
          </a:p>
        </p:txBody>
      </p:sp>
      <p:sp>
        <p:nvSpPr>
          <p:cNvPr id="438" name="Google Shape;438;p55"/>
          <p:cNvSpPr/>
          <p:nvPr/>
        </p:nvSpPr>
        <p:spPr>
          <a:xfrm rot="5400000">
            <a:off x="6032938" y="-6032938"/>
            <a:ext cx="126124" cy="12192000"/>
          </a:xfrm>
          <a:prstGeom prst="rect">
            <a:avLst/>
          </a:prstGeom>
          <a:solidFill>
            <a:srgbClr val="4472C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FFFFFF"/>
              </a:solidFill>
              <a:latin typeface="Calibri"/>
              <a:ea typeface="Calibri"/>
              <a:cs typeface="Calibri"/>
              <a:sym typeface="Calibri"/>
            </a:endParaRPr>
          </a:p>
        </p:txBody>
      </p:sp>
      <p:pic>
        <p:nvPicPr>
          <p:cNvPr descr="Graphical user interface, application&#10;&#10;Description automatically generated" id="439" name="Google Shape;439;p55"/>
          <p:cNvPicPr preferRelativeResize="0"/>
          <p:nvPr>
            <p:ph idx="1" type="body"/>
          </p:nvPr>
        </p:nvPicPr>
        <p:blipFill rotWithShape="1">
          <a:blip r:embed="rId3">
            <a:alphaModFix/>
          </a:blip>
          <a:srcRect b="0" l="0" r="0" t="0"/>
          <a:stretch/>
        </p:blipFill>
        <p:spPr>
          <a:xfrm>
            <a:off x="838200" y="2191367"/>
            <a:ext cx="10515599" cy="3785614"/>
          </a:xfrm>
          <a:prstGeom prst="rect">
            <a:avLst/>
          </a:prstGeom>
          <a:noFill/>
          <a:ln>
            <a:noFill/>
          </a:ln>
        </p:spPr>
      </p:pic>
      <p:sp>
        <p:nvSpPr>
          <p:cNvPr id="440" name="Google Shape;440;p5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sz="1200">
                <a:solidFill>
                  <a:srgbClr val="888888"/>
                </a:solidFill>
                <a:latin typeface="Calibri"/>
                <a:ea typeface="Calibri"/>
                <a:cs typeface="Calibri"/>
                <a:sym typeface="Calibri"/>
              </a:rPr>
              <a:t>‹#›</a:t>
            </a:fld>
            <a:endParaRPr sz="1200">
              <a:solidFill>
                <a:srgbClr val="888888"/>
              </a:solidFill>
              <a:latin typeface="Calibri"/>
              <a:ea typeface="Calibri"/>
              <a:cs typeface="Calibri"/>
              <a:sym typeface="Calibri"/>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44" name="Shape 444"/>
        <p:cNvGrpSpPr/>
        <p:nvPr/>
      </p:nvGrpSpPr>
      <p:grpSpPr>
        <a:xfrm>
          <a:off x="0" y="0"/>
          <a:ext cx="0" cy="0"/>
          <a:chOff x="0" y="0"/>
          <a:chExt cx="0" cy="0"/>
        </a:xfrm>
      </p:grpSpPr>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8" name="Shape 448"/>
        <p:cNvGrpSpPr/>
        <p:nvPr/>
      </p:nvGrpSpPr>
      <p:grpSpPr>
        <a:xfrm>
          <a:off x="0" y="0"/>
          <a:ext cx="0" cy="0"/>
          <a:chOff x="0" y="0"/>
          <a:chExt cx="0" cy="0"/>
        </a:xfrm>
      </p:grpSpPr>
      <p:sp>
        <p:nvSpPr>
          <p:cNvPr id="449" name="Google Shape;449;p57"/>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50" name="Google Shape;450;p57"/>
          <p:cNvSpPr/>
          <p:nvPr/>
        </p:nvSpPr>
        <p:spPr>
          <a:xfrm>
            <a:off x="554416" y="365125"/>
            <a:ext cx="11167447" cy="2089317"/>
          </a:xfrm>
          <a:prstGeom prst="rect">
            <a:avLst/>
          </a:prstGeom>
          <a:solidFill>
            <a:schemeClr val="lt1"/>
          </a:solidFill>
          <a:ln cap="flat" cmpd="sng" w="12700">
            <a:solidFill>
              <a:srgbClr val="DEDEDE"/>
            </a:solidFill>
            <a:prstDash val="solid"/>
            <a:miter lim="800000"/>
            <a:headEnd len="sm" w="sm" type="none"/>
            <a:tailEnd len="sm" w="sm" type="none"/>
          </a:ln>
          <a:effectLst>
            <a:outerShdw blurRad="50800" rotWithShape="0" algn="tl" dir="2700000" dist="38100">
              <a:srgbClr val="C5C2C2">
                <a:alpha val="49803"/>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451" name="Google Shape;451;p57"/>
          <p:cNvSpPr txBox="1"/>
          <p:nvPr/>
        </p:nvSpPr>
        <p:spPr>
          <a:xfrm>
            <a:off x="1046746" y="586822"/>
            <a:ext cx="3560252" cy="1645920"/>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rgbClr val="0B49CB"/>
              </a:buClr>
              <a:buSzPts val="3700"/>
              <a:buFont typeface="Arial"/>
              <a:buNone/>
            </a:pPr>
            <a:r>
              <a:rPr lang="en-US" sz="3700">
                <a:solidFill>
                  <a:srgbClr val="0B49CB"/>
                </a:solidFill>
                <a:latin typeface="Arial"/>
                <a:ea typeface="Arial"/>
                <a:cs typeface="Arial"/>
                <a:sym typeface="Arial"/>
              </a:rPr>
              <a:t>Classification Accuracy</a:t>
            </a:r>
            <a:endParaRPr/>
          </a:p>
        </p:txBody>
      </p:sp>
      <p:sp>
        <p:nvSpPr>
          <p:cNvPr id="452" name="Google Shape;452;p57"/>
          <p:cNvSpPr/>
          <p:nvPr/>
        </p:nvSpPr>
        <p:spPr>
          <a:xfrm>
            <a:off x="490408" y="1057739"/>
            <a:ext cx="128016" cy="704088"/>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453" name="Google Shape;453;p57"/>
          <p:cNvSpPr/>
          <p:nvPr/>
        </p:nvSpPr>
        <p:spPr>
          <a:xfrm rot="5400000">
            <a:off x="4243541" y="1400638"/>
            <a:ext cx="1463040" cy="18288"/>
          </a:xfrm>
          <a:prstGeom prst="rect">
            <a:avLst/>
          </a:prstGeom>
          <a:solidFill>
            <a:srgbClr val="D5D5D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454" name="Google Shape;454;p57"/>
          <p:cNvSpPr txBox="1"/>
          <p:nvPr>
            <p:ph idx="1" type="body"/>
          </p:nvPr>
        </p:nvSpPr>
        <p:spPr>
          <a:xfrm>
            <a:off x="5351164" y="586822"/>
            <a:ext cx="6002636" cy="1645920"/>
          </a:xfrm>
          <a:prstGeom prst="rect">
            <a:avLst/>
          </a:prstGeom>
          <a:noFill/>
          <a:ln>
            <a:noFill/>
          </a:ln>
        </p:spPr>
        <p:txBody>
          <a:bodyPr anchorCtr="0" anchor="ctr" bIns="45700" lIns="91425" spcFirstLastPara="1" rIns="91425" wrap="square" tIns="45700">
            <a:normAutofit fontScale="25000" lnSpcReduction="20000"/>
          </a:bodyPr>
          <a:lstStyle/>
          <a:p>
            <a:pPr indent="-114300" lvl="0" marL="228600" marR="0" rtl="0" algn="l">
              <a:lnSpc>
                <a:spcPct val="90000"/>
              </a:lnSpc>
              <a:spcBef>
                <a:spcPts val="1400"/>
              </a:spcBef>
              <a:spcAft>
                <a:spcPts val="0"/>
              </a:spcAft>
              <a:buClr>
                <a:schemeClr val="dk1"/>
              </a:buClr>
              <a:buSzPts val="450"/>
              <a:buFont typeface="Arial"/>
              <a:buNone/>
            </a:pPr>
            <a:r>
              <a:t/>
            </a:r>
            <a:endParaRPr sz="9600">
              <a:solidFill>
                <a:schemeClr val="dk1"/>
              </a:solidFill>
            </a:endParaRPr>
          </a:p>
          <a:p>
            <a:pPr indent="-114300" lvl="0" marL="228600" marR="0" rtl="0" algn="l">
              <a:lnSpc>
                <a:spcPct val="90000"/>
              </a:lnSpc>
              <a:spcBef>
                <a:spcPts val="1400"/>
              </a:spcBef>
              <a:spcAft>
                <a:spcPts val="0"/>
              </a:spcAft>
              <a:buClr>
                <a:schemeClr val="dk1"/>
              </a:buClr>
              <a:buSzPts val="450"/>
              <a:buFont typeface="Arial"/>
              <a:buNone/>
            </a:pPr>
            <a:r>
              <a:t/>
            </a:r>
            <a:endParaRPr sz="9600">
              <a:solidFill>
                <a:schemeClr val="dk1"/>
              </a:solidFill>
            </a:endParaRPr>
          </a:p>
          <a:p>
            <a:pPr indent="-114300" lvl="0" marL="228600" marR="0" rtl="0" algn="l">
              <a:lnSpc>
                <a:spcPct val="90000"/>
              </a:lnSpc>
              <a:spcBef>
                <a:spcPts val="1400"/>
              </a:spcBef>
              <a:spcAft>
                <a:spcPts val="0"/>
              </a:spcAft>
              <a:buClr>
                <a:schemeClr val="dk1"/>
              </a:buClr>
              <a:buSzPts val="450"/>
              <a:buFont typeface="Arial"/>
              <a:buNone/>
            </a:pPr>
            <a:r>
              <a:t/>
            </a:r>
            <a:endParaRPr sz="9600">
              <a:solidFill>
                <a:schemeClr val="dk1"/>
              </a:solidFill>
            </a:endParaRPr>
          </a:p>
          <a:p>
            <a:pPr indent="-114300" lvl="0" marL="228600" marR="0" rtl="0" algn="l">
              <a:lnSpc>
                <a:spcPct val="90000"/>
              </a:lnSpc>
              <a:spcBef>
                <a:spcPts val="1400"/>
              </a:spcBef>
              <a:spcAft>
                <a:spcPts val="0"/>
              </a:spcAft>
              <a:buClr>
                <a:schemeClr val="dk1"/>
              </a:buClr>
              <a:buSzPts val="450"/>
              <a:buFont typeface="Arial"/>
              <a:buNone/>
            </a:pPr>
            <a:r>
              <a:rPr lang="en-US" sz="9600">
                <a:solidFill>
                  <a:schemeClr val="dk1"/>
                </a:solidFill>
              </a:rPr>
              <a:t>The highest classification accuracy was achieved by the decision tree classifier model.</a:t>
            </a:r>
            <a:endParaRPr sz="9600">
              <a:solidFill>
                <a:schemeClr val="dk1"/>
              </a:solidFill>
            </a:endParaRPr>
          </a:p>
          <a:p>
            <a:pPr indent="-114300" lvl="0" marL="228600" marR="0" rtl="0" algn="l">
              <a:lnSpc>
                <a:spcPct val="90000"/>
              </a:lnSpc>
              <a:spcBef>
                <a:spcPts val="1400"/>
              </a:spcBef>
              <a:spcAft>
                <a:spcPts val="0"/>
              </a:spcAft>
              <a:buClr>
                <a:schemeClr val="dk1"/>
              </a:buClr>
              <a:buSzPct val="81818"/>
              <a:buFont typeface="Arial"/>
              <a:buNone/>
            </a:pPr>
            <a:r>
              <a:t/>
            </a:r>
            <a:endParaRPr sz="2200">
              <a:solidFill>
                <a:schemeClr val="dk1"/>
              </a:solidFill>
            </a:endParaRPr>
          </a:p>
          <a:p>
            <a:pPr indent="-114300" lvl="0" marL="228600" marR="0" rtl="0" algn="l">
              <a:lnSpc>
                <a:spcPct val="90000"/>
              </a:lnSpc>
              <a:spcBef>
                <a:spcPts val="1400"/>
              </a:spcBef>
              <a:spcAft>
                <a:spcPts val="0"/>
              </a:spcAft>
              <a:buClr>
                <a:schemeClr val="dk1"/>
              </a:buClr>
              <a:buSzPct val="81818"/>
              <a:buFont typeface="Arial"/>
              <a:buNone/>
            </a:pPr>
            <a:r>
              <a:t/>
            </a:r>
            <a:endParaRPr sz="2200">
              <a:solidFill>
                <a:schemeClr val="dk1"/>
              </a:solidFill>
            </a:endParaRPr>
          </a:p>
          <a:p>
            <a:pPr indent="-114300" lvl="0" marL="228600" marR="0" rtl="0" algn="l">
              <a:lnSpc>
                <a:spcPct val="90000"/>
              </a:lnSpc>
              <a:spcBef>
                <a:spcPts val="1400"/>
              </a:spcBef>
              <a:spcAft>
                <a:spcPts val="0"/>
              </a:spcAft>
              <a:buClr>
                <a:schemeClr val="dk1"/>
              </a:buClr>
              <a:buSzPct val="81818"/>
              <a:buFont typeface="Arial"/>
              <a:buNone/>
            </a:pPr>
            <a:r>
              <a:t/>
            </a:r>
            <a:endParaRPr sz="2200">
              <a:solidFill>
                <a:schemeClr val="dk1"/>
              </a:solidFill>
            </a:endParaRPr>
          </a:p>
          <a:p>
            <a:pPr indent="-114300" lvl="0" marL="228600" marR="0" rtl="0" algn="l">
              <a:lnSpc>
                <a:spcPct val="90000"/>
              </a:lnSpc>
              <a:spcBef>
                <a:spcPts val="1400"/>
              </a:spcBef>
              <a:spcAft>
                <a:spcPts val="0"/>
              </a:spcAft>
              <a:buClr>
                <a:schemeClr val="dk1"/>
              </a:buClr>
              <a:buSzPct val="81818"/>
              <a:buFont typeface="Arial"/>
              <a:buNone/>
            </a:pPr>
            <a:r>
              <a:t/>
            </a:r>
            <a:endParaRPr sz="2200">
              <a:solidFill>
                <a:schemeClr val="dk1"/>
              </a:solidFill>
            </a:endParaRPr>
          </a:p>
          <a:p>
            <a:pPr indent="-114300" lvl="0" marL="228600" marR="0" rtl="0" algn="l">
              <a:lnSpc>
                <a:spcPct val="90000"/>
              </a:lnSpc>
              <a:spcBef>
                <a:spcPts val="1400"/>
              </a:spcBef>
              <a:spcAft>
                <a:spcPts val="0"/>
              </a:spcAft>
              <a:buClr>
                <a:schemeClr val="dk1"/>
              </a:buClr>
              <a:buSzPct val="81818"/>
              <a:buFont typeface="Arial"/>
              <a:buNone/>
            </a:pPr>
            <a:r>
              <a:t/>
            </a:r>
            <a:endParaRPr sz="2200">
              <a:solidFill>
                <a:schemeClr val="dk1"/>
              </a:solidFill>
            </a:endParaRPr>
          </a:p>
        </p:txBody>
      </p:sp>
      <p:pic>
        <p:nvPicPr>
          <p:cNvPr id="455" name="Google Shape;455;p57"/>
          <p:cNvPicPr preferRelativeResize="0"/>
          <p:nvPr/>
        </p:nvPicPr>
        <p:blipFill rotWithShape="1">
          <a:blip r:embed="rId3">
            <a:alphaModFix/>
          </a:blip>
          <a:srcRect b="0" l="0" r="0" t="0"/>
          <a:stretch/>
        </p:blipFill>
        <p:spPr>
          <a:xfrm>
            <a:off x="557784" y="2815221"/>
            <a:ext cx="11164824" cy="3321534"/>
          </a:xfrm>
          <a:prstGeom prst="rect">
            <a:avLst/>
          </a:prstGeom>
          <a:noFill/>
          <a:ln>
            <a:noFill/>
          </a:ln>
        </p:spPr>
      </p:pic>
      <p:sp>
        <p:nvSpPr>
          <p:cNvPr id="456" name="Google Shape;456;p5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sz="1200">
                <a:solidFill>
                  <a:srgbClr val="7F7F7F"/>
                </a:solidFill>
                <a:latin typeface="Calibri"/>
                <a:ea typeface="Calibri"/>
                <a:cs typeface="Calibri"/>
                <a:sym typeface="Calibri"/>
              </a:rPr>
              <a:t>‹#›</a:t>
            </a:fld>
            <a:endParaRPr sz="1200">
              <a:solidFill>
                <a:srgbClr val="7F7F7F"/>
              </a:solidFill>
              <a:latin typeface="Calibri"/>
              <a:ea typeface="Calibri"/>
              <a:cs typeface="Calibri"/>
              <a:sym typeface="Calibri"/>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60" name="Shape 460"/>
        <p:cNvGrpSpPr/>
        <p:nvPr/>
      </p:nvGrpSpPr>
      <p:grpSpPr>
        <a:xfrm>
          <a:off x="0" y="0"/>
          <a:ext cx="0" cy="0"/>
          <a:chOff x="0" y="0"/>
          <a:chExt cx="0" cy="0"/>
        </a:xfrm>
      </p:grpSpPr>
      <p:sp>
        <p:nvSpPr>
          <p:cNvPr id="461" name="Google Shape;461;p58"/>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62" name="Google Shape;462;p58"/>
          <p:cNvSpPr txBox="1"/>
          <p:nvPr>
            <p:ph idx="1" type="body"/>
          </p:nvPr>
        </p:nvSpPr>
        <p:spPr>
          <a:xfrm>
            <a:off x="770011" y="2057400"/>
            <a:ext cx="5791563" cy="3811588"/>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rPr>
              <a:t>According to the confusion matrix for the decision tree classifier, the model is able to differentiate between the various classes. However, the main issue is the occurrence of false positives, where unsuccessful landings are misclassified as successful ones by the model.</a:t>
            </a:r>
            <a:endParaRPr/>
          </a:p>
        </p:txBody>
      </p:sp>
      <p:sp>
        <p:nvSpPr>
          <p:cNvPr id="463" name="Google Shape;463;p58"/>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Confusion Matrix</a:t>
            </a:r>
            <a:endParaRPr sz="4000">
              <a:solidFill>
                <a:srgbClr val="0B49CB"/>
              </a:solidFill>
              <a:latin typeface="IBM Plex Mono SemiBold"/>
              <a:ea typeface="IBM Plex Mono SemiBold"/>
              <a:cs typeface="IBM Plex Mono SemiBold"/>
              <a:sym typeface="IBM Plex Mono SemiBold"/>
            </a:endParaRPr>
          </a:p>
        </p:txBody>
      </p:sp>
      <p:pic>
        <p:nvPicPr>
          <p:cNvPr id="464" name="Google Shape;464;p58"/>
          <p:cNvPicPr preferRelativeResize="0"/>
          <p:nvPr/>
        </p:nvPicPr>
        <p:blipFill rotWithShape="1">
          <a:blip r:embed="rId4">
            <a:alphaModFix/>
          </a:blip>
          <a:srcRect b="0" l="0" r="0" t="0"/>
          <a:stretch/>
        </p:blipFill>
        <p:spPr>
          <a:xfrm>
            <a:off x="6561574" y="1880339"/>
            <a:ext cx="4281910" cy="3097321"/>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68" name="Shape 468"/>
        <p:cNvGrpSpPr/>
        <p:nvPr/>
      </p:nvGrpSpPr>
      <p:grpSpPr>
        <a:xfrm>
          <a:off x="0" y="0"/>
          <a:ext cx="0" cy="0"/>
          <a:chOff x="0" y="0"/>
          <a:chExt cx="0" cy="0"/>
        </a:xfrm>
      </p:grpSpPr>
      <p:sp>
        <p:nvSpPr>
          <p:cNvPr id="469" name="Google Shape;469;p59"/>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70" name="Google Shape;470;p59"/>
          <p:cNvSpPr txBox="1"/>
          <p:nvPr>
            <p:ph idx="1" type="body"/>
          </p:nvPr>
        </p:nvSpPr>
        <p:spPr>
          <a:xfrm>
            <a:off x="770011" y="1507254"/>
            <a:ext cx="10515600" cy="4518320"/>
          </a:xfrm>
          <a:prstGeom prst="rect">
            <a:avLst/>
          </a:prstGeom>
          <a:noFill/>
          <a:ln>
            <a:noFill/>
          </a:ln>
        </p:spPr>
        <p:txBody>
          <a:bodyPr anchorCtr="0" anchor="t" bIns="45700" lIns="91425" spcFirstLastPara="1" rIns="91425" wrap="square" tIns="45700">
            <a:normAutofit lnSpcReduction="10000"/>
          </a:bodyPr>
          <a:lstStyle/>
          <a:p>
            <a:pPr indent="0" lvl="0" marL="0" marR="0" rtl="0" algn="l">
              <a:lnSpc>
                <a:spcPct val="100000"/>
              </a:lnSpc>
              <a:spcBef>
                <a:spcPts val="1400"/>
              </a:spcBef>
              <a:spcAft>
                <a:spcPts val="0"/>
              </a:spcAft>
              <a:buClr>
                <a:schemeClr val="dk1"/>
              </a:buClr>
              <a:buSzPts val="2200"/>
              <a:buFont typeface="Arial"/>
              <a:buNone/>
            </a:pPr>
            <a:r>
              <a:rPr lang="en-US" sz="2200">
                <a:solidFill>
                  <a:srgbClr val="292929"/>
                </a:solidFill>
              </a:rPr>
              <a:t>Based on our analysis, we can draw the following conclusions:</a:t>
            </a:r>
            <a:endParaRPr sz="2200">
              <a:solidFill>
                <a:srgbClr val="292929"/>
              </a:solidFill>
            </a:endParaRPr>
          </a:p>
          <a:p>
            <a:pPr indent="-323850" lvl="0" marL="457200" marR="0" rtl="0" algn="l">
              <a:lnSpc>
                <a:spcPct val="100000"/>
              </a:lnSpc>
              <a:spcBef>
                <a:spcPts val="1400"/>
              </a:spcBef>
              <a:spcAft>
                <a:spcPts val="0"/>
              </a:spcAft>
              <a:buClr>
                <a:srgbClr val="292929"/>
              </a:buClr>
              <a:buSzPts val="1500"/>
              <a:buChar char="●"/>
            </a:pPr>
            <a:r>
              <a:rPr lang="en-US" sz="2200">
                <a:solidFill>
                  <a:srgbClr val="292929"/>
                </a:solidFill>
              </a:rPr>
              <a:t>There is a positive correlation between the flight amount at a launch site and the success rate at that site. In other words, launch sites with more flights tend to have a higher success rate.</a:t>
            </a:r>
            <a:endParaRPr sz="2200">
              <a:solidFill>
                <a:srgbClr val="292929"/>
              </a:solidFill>
            </a:endParaRPr>
          </a:p>
          <a:p>
            <a:pPr indent="-323850" lvl="0" marL="457200" marR="0" rtl="0" algn="l">
              <a:lnSpc>
                <a:spcPct val="100000"/>
              </a:lnSpc>
              <a:spcBef>
                <a:spcPts val="0"/>
              </a:spcBef>
              <a:spcAft>
                <a:spcPts val="0"/>
              </a:spcAft>
              <a:buClr>
                <a:srgbClr val="292929"/>
              </a:buClr>
              <a:buSzPts val="1500"/>
              <a:buChar char="●"/>
            </a:pPr>
            <a:r>
              <a:rPr lang="en-US" sz="2200">
                <a:solidFill>
                  <a:srgbClr val="292929"/>
                </a:solidFill>
              </a:rPr>
              <a:t>The launch success rate has been increasing steadily since 2013, with a peak in 2020.</a:t>
            </a:r>
            <a:endParaRPr sz="2200">
              <a:solidFill>
                <a:srgbClr val="292929"/>
              </a:solidFill>
            </a:endParaRPr>
          </a:p>
          <a:p>
            <a:pPr indent="-323850" lvl="0" marL="457200" marR="0" rtl="0" algn="l">
              <a:lnSpc>
                <a:spcPct val="100000"/>
              </a:lnSpc>
              <a:spcBef>
                <a:spcPts val="0"/>
              </a:spcBef>
              <a:spcAft>
                <a:spcPts val="0"/>
              </a:spcAft>
              <a:buClr>
                <a:srgbClr val="292929"/>
              </a:buClr>
              <a:buSzPts val="1500"/>
              <a:buChar char="●"/>
            </a:pPr>
            <a:r>
              <a:rPr lang="en-US" sz="2200">
                <a:solidFill>
                  <a:srgbClr val="292929"/>
                </a:solidFill>
              </a:rPr>
              <a:t>The orbits with the highest success rates are ES-L1, GEO, HEO, SSO, and VLEO.</a:t>
            </a:r>
            <a:endParaRPr sz="2200">
              <a:solidFill>
                <a:srgbClr val="292929"/>
              </a:solidFill>
            </a:endParaRPr>
          </a:p>
          <a:p>
            <a:pPr indent="-323850" lvl="0" marL="457200" marR="0" rtl="0" algn="l">
              <a:lnSpc>
                <a:spcPct val="100000"/>
              </a:lnSpc>
              <a:spcBef>
                <a:spcPts val="0"/>
              </a:spcBef>
              <a:spcAft>
                <a:spcPts val="0"/>
              </a:spcAft>
              <a:buClr>
                <a:srgbClr val="292929"/>
              </a:buClr>
              <a:buSzPts val="1500"/>
              <a:buChar char="●"/>
            </a:pPr>
            <a:r>
              <a:rPr lang="en-US" sz="2200">
                <a:solidFill>
                  <a:srgbClr val="292929"/>
                </a:solidFill>
              </a:rPr>
              <a:t>KSC LC-39A is the launch site with the highest number of successful launches.</a:t>
            </a:r>
            <a:endParaRPr sz="2200">
              <a:solidFill>
                <a:srgbClr val="292929"/>
              </a:solidFill>
            </a:endParaRPr>
          </a:p>
          <a:p>
            <a:pPr indent="-323850" lvl="0" marL="457200" marR="0" rtl="0" algn="l">
              <a:lnSpc>
                <a:spcPct val="100000"/>
              </a:lnSpc>
              <a:spcBef>
                <a:spcPts val="0"/>
              </a:spcBef>
              <a:spcAft>
                <a:spcPts val="0"/>
              </a:spcAft>
              <a:buClr>
                <a:srgbClr val="292929"/>
              </a:buClr>
              <a:buSzPts val="1500"/>
              <a:buChar char="●"/>
            </a:pPr>
            <a:r>
              <a:rPr lang="en-US" sz="2200">
                <a:solidFill>
                  <a:srgbClr val="292929"/>
                </a:solidFill>
              </a:rPr>
              <a:t>Among the machine learning algorithms we tested, the decision tree classifier had the highest accuracy for predicting landing outcomes.</a:t>
            </a:r>
            <a:endParaRPr sz="2200">
              <a:solidFill>
                <a:srgbClr val="292929"/>
              </a:solidFill>
            </a:endParaRPr>
          </a:p>
          <a:p>
            <a:pPr indent="0" lvl="0" marL="0" marR="0" rtl="0" algn="l">
              <a:lnSpc>
                <a:spcPct val="100000"/>
              </a:lnSpc>
              <a:spcBef>
                <a:spcPts val="1400"/>
              </a:spcBef>
              <a:spcAft>
                <a:spcPts val="0"/>
              </a:spcAft>
              <a:buClr>
                <a:schemeClr val="dk1"/>
              </a:buClr>
              <a:buSzPts val="2200"/>
              <a:buFont typeface="Arial"/>
              <a:buNone/>
            </a:pPr>
            <a:r>
              <a:rPr lang="en-US" sz="2200">
                <a:solidFill>
                  <a:srgbClr val="292929"/>
                </a:solidFill>
              </a:rPr>
              <a:t>Overall, these findings can help inform future launch planning and decision-making processes, as well as guide further research in the field of space exploration.</a:t>
            </a:r>
            <a:endParaRPr sz="2200">
              <a:solidFill>
                <a:srgbClr val="292929"/>
              </a:solidFill>
            </a:endParaRPr>
          </a:p>
        </p:txBody>
      </p:sp>
      <p:sp>
        <p:nvSpPr>
          <p:cNvPr id="471" name="Google Shape;471;p59"/>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Conclusions</a:t>
            </a:r>
            <a:endParaRPr sz="4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75" name="Shape 475"/>
        <p:cNvGrpSpPr/>
        <p:nvPr/>
      </p:nvGrpSpPr>
      <p:grpSpPr>
        <a:xfrm>
          <a:off x="0" y="0"/>
          <a:ext cx="0" cy="0"/>
          <a:chOff x="0" y="0"/>
          <a:chExt cx="0" cy="0"/>
        </a:xfrm>
      </p:grpSpPr>
    </p:spTree>
  </p:cSld>
  <p:clrMapOvr>
    <a:masterClrMapping/>
  </p:clrMapOvr>
  <p:transition spd="slow">
    <p:push/>
  </p:transition>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3" name="Shape 113"/>
        <p:cNvGrpSpPr/>
        <p:nvPr/>
      </p:nvGrpSpPr>
      <p:grpSpPr>
        <a:xfrm>
          <a:off x="0" y="0"/>
          <a:ext cx="0" cy="0"/>
          <a:chOff x="0" y="0"/>
          <a:chExt cx="0" cy="0"/>
        </a:xfrm>
      </p:grpSpPr>
      <p:sp>
        <p:nvSpPr>
          <p:cNvPr id="114" name="Google Shape;114;p19"/>
          <p:cNvSpPr txBox="1"/>
          <p:nvPr>
            <p:ph idx="12" type="sldNum"/>
          </p:nvPr>
        </p:nvSpPr>
        <p:spPr>
          <a:xfrm>
            <a:off x="94488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9" name="Shape 119"/>
        <p:cNvGrpSpPr/>
        <p:nvPr/>
      </p:nvGrpSpPr>
      <p:grpSpPr>
        <a:xfrm>
          <a:off x="0" y="0"/>
          <a:ext cx="0" cy="0"/>
          <a:chOff x="0" y="0"/>
          <a:chExt cx="0" cy="0"/>
        </a:xfrm>
      </p:grpSpPr>
      <p:sp>
        <p:nvSpPr>
          <p:cNvPr id="120" name="Google Shape;120;p20"/>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21" name="Google Shape;121;p20"/>
          <p:cNvSpPr txBox="1"/>
          <p:nvPr/>
        </p:nvSpPr>
        <p:spPr>
          <a:xfrm>
            <a:off x="770011" y="1580808"/>
            <a:ext cx="10104817" cy="5211877"/>
          </a:xfrm>
          <a:prstGeom prst="rect">
            <a:avLst/>
          </a:prstGeom>
          <a:noFill/>
          <a:ln>
            <a:noFill/>
          </a:ln>
        </p:spPr>
        <p:txBody>
          <a:bodyPr anchorCtr="0" anchor="t" bIns="45700" lIns="91425" spcFirstLastPara="1" rIns="91425" wrap="square" tIns="45700">
            <a:normAutofit fontScale="25000" lnSpcReduction="20000"/>
          </a:bodyPr>
          <a:lstStyle/>
          <a:p>
            <a:pPr indent="0" lvl="0" marL="0" marR="0" rtl="0" algn="l">
              <a:lnSpc>
                <a:spcPct val="120000"/>
              </a:lnSpc>
              <a:spcBef>
                <a:spcPts val="0"/>
              </a:spcBef>
              <a:spcAft>
                <a:spcPts val="0"/>
              </a:spcAft>
              <a:buClr>
                <a:srgbClr val="0B49CB"/>
              </a:buClr>
              <a:buSzPct val="100000"/>
              <a:buFont typeface="Arial"/>
              <a:buNone/>
            </a:pPr>
            <a:r>
              <a:rPr lang="en-US" sz="8800">
                <a:solidFill>
                  <a:srgbClr val="0B49CB"/>
                </a:solidFill>
                <a:latin typeface="Arial"/>
                <a:ea typeface="Arial"/>
                <a:cs typeface="Arial"/>
                <a:sym typeface="Arial"/>
              </a:rPr>
              <a:t>Executive Summary</a:t>
            </a:r>
            <a:endParaRPr/>
          </a:p>
          <a:p>
            <a:pPr indent="-228600" lvl="0" marL="228600" marR="0" rtl="0" algn="l">
              <a:lnSpc>
                <a:spcPct val="120000"/>
              </a:lnSpc>
              <a:spcBef>
                <a:spcPts val="1400"/>
              </a:spcBef>
              <a:spcAft>
                <a:spcPts val="0"/>
              </a:spcAft>
              <a:buClr>
                <a:srgbClr val="292929"/>
              </a:buClr>
              <a:buSzPct val="100000"/>
              <a:buFont typeface="Arial"/>
              <a:buChar char="•"/>
            </a:pPr>
            <a:r>
              <a:rPr lang="en-US" sz="8800">
                <a:solidFill>
                  <a:srgbClr val="292929"/>
                </a:solidFill>
                <a:latin typeface="Arial"/>
                <a:ea typeface="Arial"/>
                <a:cs typeface="Arial"/>
                <a:sym typeface="Arial"/>
              </a:rPr>
              <a:t>Data collection methodology:</a:t>
            </a:r>
            <a:endParaRPr/>
          </a:p>
          <a:p>
            <a:pPr indent="-228600" lvl="1" marL="685800" marR="0" rtl="0" algn="l">
              <a:lnSpc>
                <a:spcPct val="120000"/>
              </a:lnSpc>
              <a:spcBef>
                <a:spcPts val="1400"/>
              </a:spcBef>
              <a:spcAft>
                <a:spcPts val="0"/>
              </a:spcAft>
              <a:buClr>
                <a:schemeClr val="dk1"/>
              </a:buClr>
              <a:buSzPct val="100000"/>
              <a:buFont typeface="Arial"/>
              <a:buChar char="•"/>
            </a:pPr>
            <a:r>
              <a:rPr lang="en-US" sz="7600">
                <a:solidFill>
                  <a:schemeClr val="dk1"/>
                </a:solidFill>
              </a:rPr>
              <a:t>The data collection process involved utilizing the SpaceX API and web scraping data from Wikipedia.</a:t>
            </a:r>
            <a:endParaRPr>
              <a:solidFill>
                <a:schemeClr val="dk1"/>
              </a:solidFill>
            </a:endParaRPr>
          </a:p>
          <a:p>
            <a:pPr indent="-228600" lvl="0" marL="228600" marR="0" rtl="0" algn="l">
              <a:lnSpc>
                <a:spcPct val="120000"/>
              </a:lnSpc>
              <a:spcBef>
                <a:spcPts val="1400"/>
              </a:spcBef>
              <a:spcAft>
                <a:spcPts val="0"/>
              </a:spcAft>
              <a:buClr>
                <a:srgbClr val="292929"/>
              </a:buClr>
              <a:buSzPct val="100000"/>
              <a:buFont typeface="Arial"/>
              <a:buChar char="•"/>
            </a:pPr>
            <a:r>
              <a:rPr lang="en-US" sz="8800">
                <a:solidFill>
                  <a:srgbClr val="292929"/>
                </a:solidFill>
                <a:latin typeface="Arial"/>
                <a:ea typeface="Arial"/>
                <a:cs typeface="Arial"/>
                <a:sym typeface="Arial"/>
              </a:rPr>
              <a:t>Perform data wrangling</a:t>
            </a:r>
            <a:endParaRPr/>
          </a:p>
          <a:p>
            <a:pPr indent="-228600" lvl="1" marL="685800" marR="0" rtl="0" algn="l">
              <a:lnSpc>
                <a:spcPct val="120000"/>
              </a:lnSpc>
              <a:spcBef>
                <a:spcPts val="1400"/>
              </a:spcBef>
              <a:spcAft>
                <a:spcPts val="0"/>
              </a:spcAft>
              <a:buClr>
                <a:schemeClr val="dk1"/>
              </a:buClr>
              <a:buSzPct val="100000"/>
              <a:buFont typeface="Arial"/>
              <a:buChar char="•"/>
            </a:pPr>
            <a:r>
              <a:rPr lang="en-US" sz="7600">
                <a:solidFill>
                  <a:schemeClr val="dk1"/>
                </a:solidFill>
              </a:rPr>
              <a:t>Categorical features were encoded using one-hot encoding.</a:t>
            </a:r>
            <a:endParaRPr>
              <a:solidFill>
                <a:schemeClr val="dk1"/>
              </a:solidFill>
            </a:endParaRPr>
          </a:p>
          <a:p>
            <a:pPr indent="-228600" lvl="0" marL="228600" marR="0" rtl="0" algn="l">
              <a:lnSpc>
                <a:spcPct val="120000"/>
              </a:lnSpc>
              <a:spcBef>
                <a:spcPts val="1400"/>
              </a:spcBef>
              <a:spcAft>
                <a:spcPts val="0"/>
              </a:spcAft>
              <a:buClr>
                <a:srgbClr val="292929"/>
              </a:buClr>
              <a:buSzPct val="100000"/>
              <a:buFont typeface="Arial"/>
              <a:buChar char="•"/>
            </a:pPr>
            <a:r>
              <a:rPr lang="en-US" sz="8800">
                <a:solidFill>
                  <a:srgbClr val="292929"/>
                </a:solidFill>
                <a:latin typeface="Arial"/>
                <a:ea typeface="Arial"/>
                <a:cs typeface="Arial"/>
                <a:sym typeface="Arial"/>
              </a:rPr>
              <a:t>Perform exploratory data analysis (EDA) using visualization and SQL</a:t>
            </a:r>
            <a:endParaRPr/>
          </a:p>
          <a:p>
            <a:pPr indent="-228600" lvl="0" marL="228600" marR="0" rtl="0" algn="l">
              <a:lnSpc>
                <a:spcPct val="120000"/>
              </a:lnSpc>
              <a:spcBef>
                <a:spcPts val="1400"/>
              </a:spcBef>
              <a:spcAft>
                <a:spcPts val="0"/>
              </a:spcAft>
              <a:buClr>
                <a:srgbClr val="292929"/>
              </a:buClr>
              <a:buSzPct val="100000"/>
              <a:buFont typeface="Arial"/>
              <a:buChar char="•"/>
            </a:pPr>
            <a:r>
              <a:rPr lang="en-US" sz="8800">
                <a:solidFill>
                  <a:srgbClr val="292929"/>
                </a:solidFill>
                <a:latin typeface="Arial"/>
                <a:ea typeface="Arial"/>
                <a:cs typeface="Arial"/>
                <a:sym typeface="Arial"/>
              </a:rPr>
              <a:t>Perform interactive visual analytics using Folium and Plotly Dash</a:t>
            </a:r>
            <a:endParaRPr/>
          </a:p>
          <a:p>
            <a:pPr indent="-228600" lvl="0" marL="228600" marR="0" rtl="0" algn="l">
              <a:lnSpc>
                <a:spcPct val="120000"/>
              </a:lnSpc>
              <a:spcBef>
                <a:spcPts val="1400"/>
              </a:spcBef>
              <a:spcAft>
                <a:spcPts val="0"/>
              </a:spcAft>
              <a:buClr>
                <a:srgbClr val="292929"/>
              </a:buClr>
              <a:buSzPct val="100000"/>
              <a:buFont typeface="Arial"/>
              <a:buChar char="•"/>
            </a:pPr>
            <a:r>
              <a:rPr lang="en-US" sz="8800">
                <a:solidFill>
                  <a:srgbClr val="292929"/>
                </a:solidFill>
                <a:latin typeface="Arial"/>
                <a:ea typeface="Arial"/>
                <a:cs typeface="Arial"/>
                <a:sym typeface="Arial"/>
              </a:rPr>
              <a:t>Perform predictive analysis using classification models</a:t>
            </a:r>
            <a:endParaRPr/>
          </a:p>
          <a:p>
            <a:pPr indent="-228600" lvl="1" marL="685800" marR="0" rtl="0" algn="l">
              <a:lnSpc>
                <a:spcPct val="120000"/>
              </a:lnSpc>
              <a:spcBef>
                <a:spcPts val="1400"/>
              </a:spcBef>
              <a:spcAft>
                <a:spcPts val="0"/>
              </a:spcAft>
              <a:buClr>
                <a:schemeClr val="dk1"/>
              </a:buClr>
              <a:buSzPct val="100000"/>
              <a:buFont typeface="Arial"/>
              <a:buChar char="•"/>
            </a:pPr>
            <a:r>
              <a:rPr lang="en-US" sz="7600">
                <a:solidFill>
                  <a:schemeClr val="dk1"/>
                </a:solidFill>
              </a:rPr>
              <a:t>The process of building, tuning, and evaluating classification models.</a:t>
            </a:r>
            <a:endParaRPr>
              <a:solidFill>
                <a:schemeClr val="dk1"/>
              </a:solidFill>
            </a:endParaRPr>
          </a:p>
          <a:p>
            <a:pPr indent="-88900" lvl="0" marL="228600" marR="0" rtl="0" algn="l">
              <a:lnSpc>
                <a:spcPct val="120000"/>
              </a:lnSpc>
              <a:spcBef>
                <a:spcPts val="1400"/>
              </a:spcBef>
              <a:spcAft>
                <a:spcPts val="0"/>
              </a:spcAft>
              <a:buClr>
                <a:srgbClr val="0070C0"/>
              </a:buClr>
              <a:buSzPct val="100000"/>
              <a:buFont typeface="Arial"/>
              <a:buNone/>
            </a:pPr>
            <a:r>
              <a:t/>
            </a:r>
            <a:endParaRPr sz="8800">
              <a:solidFill>
                <a:schemeClr val="dk1"/>
              </a:solidFill>
              <a:latin typeface="Arial"/>
              <a:ea typeface="Arial"/>
              <a:cs typeface="Arial"/>
              <a:sym typeface="Arial"/>
            </a:endParaRPr>
          </a:p>
          <a:p>
            <a:pPr indent="-193675" lvl="0" marL="228600" marR="0" rtl="0" algn="l">
              <a:lnSpc>
                <a:spcPct val="100000"/>
              </a:lnSpc>
              <a:spcBef>
                <a:spcPts val="1400"/>
              </a:spcBef>
              <a:spcAft>
                <a:spcPts val="0"/>
              </a:spcAft>
              <a:buClr>
                <a:srgbClr val="0070C0"/>
              </a:buClr>
              <a:buSzPct val="100000"/>
              <a:buFont typeface="Arial"/>
              <a:buNone/>
            </a:pPr>
            <a:r>
              <a:t/>
            </a:r>
            <a:endParaRPr sz="2200">
              <a:solidFill>
                <a:srgbClr val="292929"/>
              </a:solidFill>
              <a:latin typeface="Arial"/>
              <a:ea typeface="Arial"/>
              <a:cs typeface="Arial"/>
              <a:sym typeface="Arial"/>
            </a:endParaRPr>
          </a:p>
          <a:p>
            <a:pPr indent="-193675" lvl="0" marL="228600" marR="0" rtl="0" algn="l">
              <a:lnSpc>
                <a:spcPct val="100000"/>
              </a:lnSpc>
              <a:spcBef>
                <a:spcPts val="1400"/>
              </a:spcBef>
              <a:spcAft>
                <a:spcPts val="0"/>
              </a:spcAft>
              <a:buClr>
                <a:srgbClr val="0070C0"/>
              </a:buClr>
              <a:buSzPct val="100000"/>
              <a:buFont typeface="Arial"/>
              <a:buNone/>
            </a:pPr>
            <a:r>
              <a:t/>
            </a:r>
            <a:endParaRPr sz="2200">
              <a:solidFill>
                <a:srgbClr val="292929"/>
              </a:solidFill>
              <a:latin typeface="Arial"/>
              <a:ea typeface="Arial"/>
              <a:cs typeface="Arial"/>
              <a:sym typeface="Arial"/>
            </a:endParaRPr>
          </a:p>
          <a:p>
            <a:pPr indent="-193675" lvl="0" marL="228600" marR="0" rtl="0" algn="l">
              <a:lnSpc>
                <a:spcPct val="100000"/>
              </a:lnSpc>
              <a:spcBef>
                <a:spcPts val="1400"/>
              </a:spcBef>
              <a:spcAft>
                <a:spcPts val="0"/>
              </a:spcAft>
              <a:buClr>
                <a:srgbClr val="0070C0"/>
              </a:buClr>
              <a:buSzPct val="100000"/>
              <a:buFont typeface="Arial"/>
              <a:buNone/>
            </a:pPr>
            <a:r>
              <a:t/>
            </a:r>
            <a:endParaRPr sz="2200">
              <a:solidFill>
                <a:srgbClr val="292929"/>
              </a:solidFill>
              <a:latin typeface="Arial"/>
              <a:ea typeface="Arial"/>
              <a:cs typeface="Arial"/>
              <a:sym typeface="Arial"/>
            </a:endParaRPr>
          </a:p>
          <a:p>
            <a:pPr indent="-193675" lvl="0" marL="228600" marR="0" rtl="0" algn="l">
              <a:lnSpc>
                <a:spcPct val="100000"/>
              </a:lnSpc>
              <a:spcBef>
                <a:spcPts val="1400"/>
              </a:spcBef>
              <a:spcAft>
                <a:spcPts val="0"/>
              </a:spcAft>
              <a:buClr>
                <a:srgbClr val="0070C0"/>
              </a:buClr>
              <a:buSzPct val="100000"/>
              <a:buFont typeface="Arial"/>
              <a:buNone/>
            </a:pPr>
            <a:r>
              <a:t/>
            </a:r>
            <a:endParaRPr sz="2200">
              <a:solidFill>
                <a:srgbClr val="292929"/>
              </a:solidFill>
              <a:latin typeface="Arial"/>
              <a:ea typeface="Arial"/>
              <a:cs typeface="Arial"/>
              <a:sym typeface="Arial"/>
            </a:endParaRPr>
          </a:p>
        </p:txBody>
      </p:sp>
      <p:sp>
        <p:nvSpPr>
          <p:cNvPr id="122" name="Google Shape;122;p20"/>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Methodology</a:t>
            </a:r>
            <a:endParaRPr sz="4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6" name="Shape 126"/>
        <p:cNvGrpSpPr/>
        <p:nvPr/>
      </p:nvGrpSpPr>
      <p:grpSpPr>
        <a:xfrm>
          <a:off x="0" y="0"/>
          <a:ext cx="0" cy="0"/>
          <a:chOff x="0" y="0"/>
          <a:chExt cx="0" cy="0"/>
        </a:xfrm>
      </p:grpSpPr>
      <p:sp>
        <p:nvSpPr>
          <p:cNvPr id="127" name="Google Shape;127;p21"/>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28" name="Google Shape;128;p21"/>
          <p:cNvSpPr txBox="1"/>
          <p:nvPr>
            <p:ph idx="1" type="body"/>
          </p:nvPr>
        </p:nvSpPr>
        <p:spPr>
          <a:xfrm>
            <a:off x="770011" y="1403131"/>
            <a:ext cx="10218555" cy="4773832"/>
          </a:xfrm>
          <a:prstGeom prst="rect">
            <a:avLst/>
          </a:prstGeom>
          <a:noFill/>
          <a:ln>
            <a:noFill/>
          </a:ln>
        </p:spPr>
        <p:txBody>
          <a:bodyPr anchorCtr="0" anchor="t" bIns="45700" lIns="91425" spcFirstLastPara="1" rIns="91425" wrap="square" tIns="45700">
            <a:noAutofit/>
          </a:bodyPr>
          <a:lstStyle/>
          <a:p>
            <a:pPr indent="-228600" lvl="0" marL="228600" marR="0" rtl="0" algn="just">
              <a:lnSpc>
                <a:spcPct val="100000"/>
              </a:lnSpc>
              <a:spcBef>
                <a:spcPts val="0"/>
              </a:spcBef>
              <a:spcAft>
                <a:spcPts val="0"/>
              </a:spcAft>
              <a:buClr>
                <a:srgbClr val="292929"/>
              </a:buClr>
              <a:buSzPts val="2200"/>
              <a:buFont typeface="Arial"/>
              <a:buChar char="•"/>
            </a:pPr>
            <a:r>
              <a:rPr lang="en-US" sz="2200">
                <a:solidFill>
                  <a:srgbClr val="292929"/>
                </a:solidFill>
              </a:rPr>
              <a:t>The data was collected using a variety of methods</a:t>
            </a:r>
            <a:endParaRPr/>
          </a:p>
          <a:p>
            <a:pPr indent="-228600" lvl="1" marL="685800" marR="0" rtl="0" algn="just">
              <a:lnSpc>
                <a:spcPct val="100000"/>
              </a:lnSpc>
              <a:spcBef>
                <a:spcPts val="1400"/>
              </a:spcBef>
              <a:spcAft>
                <a:spcPts val="0"/>
              </a:spcAft>
              <a:buClr>
                <a:srgbClr val="292929"/>
              </a:buClr>
              <a:buSzPts val="1900"/>
              <a:buFont typeface="Arial"/>
              <a:buChar char="-"/>
            </a:pPr>
            <a:r>
              <a:rPr lang="en-US" sz="1900">
                <a:solidFill>
                  <a:srgbClr val="292929"/>
                </a:solidFill>
              </a:rPr>
              <a:t>The data collection process involved sending get requests to the SpaceX API.</a:t>
            </a:r>
            <a:endParaRPr sz="1900">
              <a:solidFill>
                <a:srgbClr val="292929"/>
              </a:solidFill>
            </a:endParaRPr>
          </a:p>
          <a:p>
            <a:pPr indent="-228600" lvl="1" marL="685800" marR="0" rtl="0" algn="just">
              <a:lnSpc>
                <a:spcPct val="100000"/>
              </a:lnSpc>
              <a:spcBef>
                <a:spcPts val="1400"/>
              </a:spcBef>
              <a:spcAft>
                <a:spcPts val="0"/>
              </a:spcAft>
              <a:buClr>
                <a:srgbClr val="292929"/>
              </a:buClr>
              <a:buSzPts val="1900"/>
              <a:buFont typeface="Arial"/>
              <a:buChar char="-"/>
            </a:pPr>
            <a:r>
              <a:rPr lang="en-US" sz="1900">
                <a:solidFill>
                  <a:srgbClr val="292929"/>
                </a:solidFill>
              </a:rPr>
              <a:t>The API response content was then decoded as JSON using the ".json()" function, and converted into a Pandas dataframe using ".json_normalize()".</a:t>
            </a:r>
            <a:endParaRPr sz="1900">
              <a:solidFill>
                <a:srgbClr val="292929"/>
              </a:solidFill>
            </a:endParaRPr>
          </a:p>
          <a:p>
            <a:pPr indent="-228600" lvl="1" marL="685800" marR="0" rtl="0" algn="just">
              <a:lnSpc>
                <a:spcPct val="100000"/>
              </a:lnSpc>
              <a:spcBef>
                <a:spcPts val="1400"/>
              </a:spcBef>
              <a:spcAft>
                <a:spcPts val="0"/>
              </a:spcAft>
              <a:buClr>
                <a:srgbClr val="292929"/>
              </a:buClr>
              <a:buSzPts val="1900"/>
              <a:buFont typeface="Arial"/>
              <a:buChar char="-"/>
            </a:pPr>
            <a:r>
              <a:rPr lang="en-US" sz="1900">
                <a:solidFill>
                  <a:srgbClr val="292929"/>
                </a:solidFill>
              </a:rPr>
              <a:t>The data was cleaned, missing values were checked for and filled in as necessary.</a:t>
            </a:r>
            <a:endParaRPr sz="1900">
              <a:solidFill>
                <a:srgbClr val="292929"/>
              </a:solidFill>
            </a:endParaRPr>
          </a:p>
          <a:p>
            <a:pPr indent="-228600" lvl="1" marL="685800" marR="0" rtl="0" algn="just">
              <a:lnSpc>
                <a:spcPct val="100000"/>
              </a:lnSpc>
              <a:spcBef>
                <a:spcPts val="1400"/>
              </a:spcBef>
              <a:spcAft>
                <a:spcPts val="0"/>
              </a:spcAft>
              <a:buClr>
                <a:srgbClr val="292929"/>
              </a:buClr>
              <a:buSzPts val="1900"/>
              <a:buFont typeface="Arial"/>
              <a:buChar char="-"/>
            </a:pPr>
            <a:r>
              <a:rPr lang="en-US" sz="1900">
                <a:solidFill>
                  <a:srgbClr val="292929"/>
                </a:solidFill>
              </a:rPr>
              <a:t>In addition to the API, web scraping was also performed on Wikipedia to gather Falcon 9 launch records using BeautifulSoup.</a:t>
            </a:r>
            <a:endParaRPr sz="1900">
              <a:solidFill>
                <a:srgbClr val="292929"/>
              </a:solidFill>
            </a:endParaRPr>
          </a:p>
          <a:p>
            <a:pPr indent="-228600" lvl="1" marL="685800" marR="0" rtl="0" algn="just">
              <a:lnSpc>
                <a:spcPct val="100000"/>
              </a:lnSpc>
              <a:spcBef>
                <a:spcPts val="1400"/>
              </a:spcBef>
              <a:spcAft>
                <a:spcPts val="0"/>
              </a:spcAft>
              <a:buClr>
                <a:srgbClr val="292929"/>
              </a:buClr>
              <a:buSzPts val="1900"/>
              <a:buFont typeface="Arial"/>
              <a:buChar char="-"/>
            </a:pPr>
            <a:r>
              <a:rPr lang="en-US" sz="1900">
                <a:solidFill>
                  <a:srgbClr val="292929"/>
                </a:solidFill>
              </a:rPr>
              <a:t>The aim was to extract launch records from an HTML table, parse the table, and convert it into a Pandas dataframe for future analysis.</a:t>
            </a:r>
            <a:endParaRPr sz="1900">
              <a:solidFill>
                <a:srgbClr val="292929"/>
              </a:solidFill>
            </a:endParaRPr>
          </a:p>
          <a:p>
            <a:pPr indent="-114300" lvl="1" marL="685800" marR="0" rtl="0" algn="l">
              <a:lnSpc>
                <a:spcPct val="100000"/>
              </a:lnSpc>
              <a:spcBef>
                <a:spcPts val="1400"/>
              </a:spcBef>
              <a:spcAft>
                <a:spcPts val="0"/>
              </a:spcAft>
              <a:buClr>
                <a:schemeClr val="dk1"/>
              </a:buClr>
              <a:buSzPts val="1800"/>
              <a:buFont typeface="Arial"/>
              <a:buNone/>
            </a:pPr>
            <a:r>
              <a:t/>
            </a:r>
            <a:endParaRPr b="0" i="0" sz="1800" u="none" cap="none" strike="noStrike">
              <a:solidFill>
                <a:srgbClr val="292929"/>
              </a:solidFill>
              <a:latin typeface="Arial"/>
              <a:ea typeface="Arial"/>
              <a:cs typeface="Arial"/>
              <a:sym typeface="Arial"/>
            </a:endParaRPr>
          </a:p>
          <a:p>
            <a:pPr indent="0" lvl="0" marL="0" marR="0" rtl="0" algn="l">
              <a:lnSpc>
                <a:spcPct val="90000"/>
              </a:lnSpc>
              <a:spcBef>
                <a:spcPts val="1000"/>
              </a:spcBef>
              <a:spcAft>
                <a:spcPts val="0"/>
              </a:spcAft>
              <a:buClr>
                <a:schemeClr val="dk1"/>
              </a:buClr>
              <a:buSzPts val="2800"/>
              <a:buFont typeface="Arial"/>
              <a:buNone/>
            </a:pPr>
            <a:r>
              <a:t/>
            </a:r>
            <a:endParaRPr b="0" i="0" sz="2800" u="none" cap="none" strike="noStrike">
              <a:solidFill>
                <a:schemeClr val="dk1"/>
              </a:solidFill>
              <a:latin typeface="Calibri"/>
              <a:ea typeface="Calibri"/>
              <a:cs typeface="Calibri"/>
              <a:sym typeface="Calibri"/>
            </a:endParaRPr>
          </a:p>
        </p:txBody>
      </p:sp>
      <p:sp>
        <p:nvSpPr>
          <p:cNvPr id="129" name="Google Shape;129;p21"/>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Data Collection</a:t>
            </a:r>
            <a:endParaRPr sz="4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3" name="Shape 133"/>
        <p:cNvGrpSpPr/>
        <p:nvPr/>
      </p:nvGrpSpPr>
      <p:grpSpPr>
        <a:xfrm>
          <a:off x="0" y="0"/>
          <a:ext cx="0" cy="0"/>
          <a:chOff x="0" y="0"/>
          <a:chExt cx="0" cy="0"/>
        </a:xfrm>
      </p:grpSpPr>
      <p:sp>
        <p:nvSpPr>
          <p:cNvPr id="134" name="Google Shape;134;p22"/>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35" name="Google Shape;135;p22"/>
          <p:cNvSpPr txBox="1"/>
          <p:nvPr>
            <p:ph idx="1" type="body"/>
          </p:nvPr>
        </p:nvSpPr>
        <p:spPr>
          <a:xfrm>
            <a:off x="820738" y="1800225"/>
            <a:ext cx="4640263" cy="4225925"/>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rPr>
              <a:t>We utilized the get request to gather information from the SpaceX API, followed by data cleaning and basic formatting for effective data wrangling.</a:t>
            </a:r>
            <a:endParaRPr b="0" i="0" sz="2200" u="none" cap="none" strike="noStrike">
              <a:solidFill>
                <a:srgbClr val="292929"/>
              </a:solidFill>
              <a:latin typeface="Arial"/>
              <a:ea typeface="Arial"/>
              <a:cs typeface="Arial"/>
              <a:sym typeface="Arial"/>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p:txBody>
      </p:sp>
      <p:sp>
        <p:nvSpPr>
          <p:cNvPr id="136" name="Google Shape;136;p22"/>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Data Collection – SpaceX API</a:t>
            </a:r>
            <a:endParaRPr/>
          </a:p>
        </p:txBody>
      </p:sp>
      <p:pic>
        <p:nvPicPr>
          <p:cNvPr id="137" name="Google Shape;137;p22"/>
          <p:cNvPicPr preferRelativeResize="0"/>
          <p:nvPr/>
        </p:nvPicPr>
        <p:blipFill rotWithShape="1">
          <a:blip r:embed="rId4">
            <a:alphaModFix/>
          </a:blip>
          <a:srcRect b="0" l="0" r="0" t="0"/>
          <a:stretch/>
        </p:blipFill>
        <p:spPr>
          <a:xfrm>
            <a:off x="6518511" y="1499088"/>
            <a:ext cx="4861273" cy="4527062"/>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1" name="Shape 141"/>
        <p:cNvGrpSpPr/>
        <p:nvPr/>
      </p:nvGrpSpPr>
      <p:grpSpPr>
        <a:xfrm>
          <a:off x="0" y="0"/>
          <a:ext cx="0" cy="0"/>
          <a:chOff x="0" y="0"/>
          <a:chExt cx="0" cy="0"/>
        </a:xfrm>
      </p:grpSpPr>
      <p:sp>
        <p:nvSpPr>
          <p:cNvPr id="142" name="Google Shape;142;p23"/>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43" name="Google Shape;143;p23"/>
          <p:cNvSpPr txBox="1"/>
          <p:nvPr>
            <p:ph idx="1" type="body"/>
          </p:nvPr>
        </p:nvSpPr>
        <p:spPr>
          <a:xfrm>
            <a:off x="820738" y="1477108"/>
            <a:ext cx="4655700" cy="4689900"/>
          </a:xfrm>
          <a:prstGeom prst="rect">
            <a:avLst/>
          </a:prstGeom>
          <a:noFill/>
          <a:ln>
            <a:noFill/>
          </a:ln>
        </p:spPr>
        <p:txBody>
          <a:bodyPr anchorCtr="0" anchor="t" bIns="45700" lIns="91425" spcFirstLastPara="1" rIns="91425" wrap="square" tIns="45700">
            <a:no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rPr>
              <a:t>We utilized web scraping using BeautifulSoup to extract Falcon 9 launch</a:t>
            </a:r>
            <a:r>
              <a:rPr lang="en-US" sz="2200">
                <a:solidFill>
                  <a:srgbClr val="292929"/>
                </a:solidFill>
              </a:rPr>
              <a:t> </a:t>
            </a:r>
            <a:r>
              <a:rPr lang="en-US" sz="2200">
                <a:solidFill>
                  <a:srgbClr val="292929"/>
                </a:solidFill>
              </a:rPr>
              <a:t>records, parsed the resultant table, and converted it into a pandas dataframe for further analysis.</a:t>
            </a:r>
            <a:endParaRPr/>
          </a:p>
          <a:p>
            <a:pPr indent="0" lvl="0" marL="457200" marR="0" rtl="0" algn="l">
              <a:lnSpc>
                <a:spcPct val="100000"/>
              </a:lnSpc>
              <a:spcBef>
                <a:spcPts val="1400"/>
              </a:spcBef>
              <a:spcAft>
                <a:spcPts val="0"/>
              </a:spcAft>
              <a:buNone/>
            </a:pPr>
            <a:r>
              <a:t/>
            </a:r>
            <a:endParaRPr sz="2200">
              <a:solidFill>
                <a:srgbClr val="292929"/>
              </a:solidFill>
              <a:latin typeface="Arial"/>
              <a:ea typeface="Arial"/>
              <a:cs typeface="Arial"/>
              <a:sym typeface="Arial"/>
            </a:endParaRPr>
          </a:p>
          <a:p>
            <a:pPr indent="0" lvl="0" marL="457200" marR="0" rtl="0" algn="l">
              <a:lnSpc>
                <a:spcPct val="100000"/>
              </a:lnSpc>
              <a:spcBef>
                <a:spcPts val="1400"/>
              </a:spcBef>
              <a:spcAft>
                <a:spcPts val="0"/>
              </a:spcAft>
              <a:buNone/>
            </a:pPr>
            <a:r>
              <a:t/>
            </a:r>
            <a:endParaRPr sz="2200">
              <a:solidFill>
                <a:srgbClr val="292929"/>
              </a:solidFill>
              <a:latin typeface="Arial"/>
              <a:ea typeface="Arial"/>
              <a:cs typeface="Arial"/>
              <a:sym typeface="Arial"/>
            </a:endParaRPr>
          </a:p>
        </p:txBody>
      </p:sp>
      <p:sp>
        <p:nvSpPr>
          <p:cNvPr id="144" name="Google Shape;144;p23"/>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05493"/>
              </a:buClr>
              <a:buSzPct val="100000"/>
              <a:buFont typeface="IBM Plex Mono SemiBold"/>
              <a:buNone/>
            </a:pPr>
            <a:r>
              <a:t/>
            </a:r>
            <a:endParaRPr sz="4000">
              <a:solidFill>
                <a:srgbClr val="1C7DDB"/>
              </a:solidFill>
              <a:latin typeface="Arial"/>
              <a:ea typeface="Arial"/>
              <a:cs typeface="Arial"/>
              <a:sym typeface="Arial"/>
            </a:endParaRPr>
          </a:p>
        </p:txBody>
      </p:sp>
      <p:sp>
        <p:nvSpPr>
          <p:cNvPr id="145" name="Google Shape;145;p23"/>
          <p:cNvSpPr txBox="1"/>
          <p:nvPr/>
        </p:nvSpPr>
        <p:spPr>
          <a:xfrm>
            <a:off x="922411" y="6910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Data Collection - Scraping</a:t>
            </a:r>
            <a:endParaRPr sz="4000">
              <a:solidFill>
                <a:srgbClr val="0B49CB"/>
              </a:solidFill>
              <a:latin typeface="IBM Plex Mono SemiBold"/>
              <a:ea typeface="IBM Plex Mono SemiBold"/>
              <a:cs typeface="IBM Plex Mono SemiBold"/>
              <a:sym typeface="IBM Plex Mono SemiBold"/>
            </a:endParaRPr>
          </a:p>
        </p:txBody>
      </p:sp>
      <p:sp>
        <p:nvSpPr>
          <p:cNvPr id="146" name="Google Shape;146;p23"/>
          <p:cNvSpPr txBox="1"/>
          <p:nvPr/>
        </p:nvSpPr>
        <p:spPr>
          <a:xfrm>
            <a:off x="5910262" y="1477108"/>
            <a:ext cx="4556797" cy="4689842"/>
          </a:xfrm>
          <a:prstGeom prst="rect">
            <a:avLst/>
          </a:prstGeom>
          <a:noFill/>
          <a:ln cap="flat" cmpd="sng" w="9525">
            <a:solidFill>
              <a:srgbClr val="0B49CB"/>
            </a:solidFill>
            <a:prstDash val="dash"/>
            <a:round/>
            <a:headEnd len="sm" w="sm" type="none"/>
            <a:tailEnd len="sm" w="sm" type="none"/>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Clr>
                <a:schemeClr val="dk1"/>
              </a:buClr>
              <a:buSzPts val="2200"/>
              <a:buFont typeface="Arial"/>
              <a:buNone/>
            </a:pPr>
            <a:r>
              <a:t/>
            </a:r>
            <a:endParaRPr sz="2200">
              <a:solidFill>
                <a:srgbClr val="1C7DDB"/>
              </a:solidFill>
              <a:latin typeface="Arial"/>
              <a:ea typeface="Arial"/>
              <a:cs typeface="Arial"/>
              <a:sym typeface="Arial"/>
            </a:endParaRPr>
          </a:p>
          <a:p>
            <a:pPr indent="0" lvl="0" marL="0" marR="0" rtl="0" algn="l">
              <a:lnSpc>
                <a:spcPct val="90000"/>
              </a:lnSpc>
              <a:spcBef>
                <a:spcPts val="1000"/>
              </a:spcBef>
              <a:spcAft>
                <a:spcPts val="0"/>
              </a:spcAft>
              <a:buClr>
                <a:schemeClr val="dk1"/>
              </a:buClr>
              <a:buSzPts val="2200"/>
              <a:buFont typeface="Arial"/>
              <a:buNone/>
            </a:pPr>
            <a:r>
              <a:t/>
            </a:r>
            <a:endParaRPr sz="2200">
              <a:solidFill>
                <a:srgbClr val="1C7DDB"/>
              </a:solidFill>
              <a:latin typeface="Arial"/>
              <a:ea typeface="Arial"/>
              <a:cs typeface="Arial"/>
              <a:sym typeface="Arial"/>
            </a:endParaRPr>
          </a:p>
          <a:p>
            <a:pPr indent="0" lvl="0" marL="0" marR="0" rtl="0" algn="l">
              <a:lnSpc>
                <a:spcPct val="90000"/>
              </a:lnSpc>
              <a:spcBef>
                <a:spcPts val="1000"/>
              </a:spcBef>
              <a:spcAft>
                <a:spcPts val="0"/>
              </a:spcAft>
              <a:buClr>
                <a:schemeClr val="dk1"/>
              </a:buClr>
              <a:buSzPts val="2200"/>
              <a:buFont typeface="Arial"/>
              <a:buNone/>
            </a:pPr>
            <a:r>
              <a:t/>
            </a:r>
            <a:endParaRPr sz="2200">
              <a:solidFill>
                <a:srgbClr val="1C7DDB"/>
              </a:solidFill>
              <a:latin typeface="Arial"/>
              <a:ea typeface="Arial"/>
              <a:cs typeface="Arial"/>
              <a:sym typeface="Arial"/>
            </a:endParaRPr>
          </a:p>
          <a:p>
            <a:pPr indent="0" lvl="0" marL="0" marR="0" rtl="0" algn="l">
              <a:lnSpc>
                <a:spcPct val="90000"/>
              </a:lnSpc>
              <a:spcBef>
                <a:spcPts val="1000"/>
              </a:spcBef>
              <a:spcAft>
                <a:spcPts val="0"/>
              </a:spcAft>
              <a:buClr>
                <a:schemeClr val="dk1"/>
              </a:buClr>
              <a:buSzPts val="2200"/>
              <a:buFont typeface="Arial"/>
              <a:buNone/>
            </a:pPr>
            <a:r>
              <a:t/>
            </a:r>
            <a:endParaRPr sz="2200">
              <a:solidFill>
                <a:srgbClr val="1C7DDB"/>
              </a:solidFill>
              <a:latin typeface="Arial"/>
              <a:ea typeface="Arial"/>
              <a:cs typeface="Arial"/>
              <a:sym typeface="Arial"/>
            </a:endParaRPr>
          </a:p>
        </p:txBody>
      </p:sp>
      <p:pic>
        <p:nvPicPr>
          <p:cNvPr id="147" name="Google Shape;147;p23"/>
          <p:cNvPicPr preferRelativeResize="0"/>
          <p:nvPr/>
        </p:nvPicPr>
        <p:blipFill rotWithShape="1">
          <a:blip r:embed="rId4">
            <a:alphaModFix/>
          </a:blip>
          <a:srcRect b="0" l="0" r="0" t="0"/>
          <a:stretch/>
        </p:blipFill>
        <p:spPr>
          <a:xfrm>
            <a:off x="5910262" y="1447559"/>
            <a:ext cx="4655614" cy="4778833"/>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